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  <p:sldMasterId id="2147483893" r:id="rId5"/>
    <p:sldMasterId id="2147483897" r:id="rId6"/>
    <p:sldMasterId id="2147483913" r:id="rId7"/>
    <p:sldMasterId id="2147483920" r:id="rId8"/>
    <p:sldMasterId id="2147483931" r:id="rId9"/>
    <p:sldMasterId id="2147483936" r:id="rId10"/>
    <p:sldMasterId id="2147483938" r:id="rId11"/>
    <p:sldMasterId id="2147483940" r:id="rId12"/>
    <p:sldMasterId id="2147483942" r:id="rId13"/>
    <p:sldMasterId id="2147483944" r:id="rId14"/>
  </p:sldMasterIdLst>
  <p:notesMasterIdLst>
    <p:notesMasterId r:id="rId27"/>
  </p:notesMasterIdLst>
  <p:handoutMasterIdLst>
    <p:handoutMasterId r:id="rId28"/>
  </p:handoutMasterIdLst>
  <p:sldIdLst>
    <p:sldId id="2147310051" r:id="rId15"/>
    <p:sldId id="2147309944" r:id="rId16"/>
    <p:sldId id="2147310052" r:id="rId17"/>
    <p:sldId id="342" r:id="rId18"/>
    <p:sldId id="344" r:id="rId19"/>
    <p:sldId id="343" r:id="rId20"/>
    <p:sldId id="346" r:id="rId21"/>
    <p:sldId id="2147310053" r:id="rId22"/>
    <p:sldId id="384" r:id="rId23"/>
    <p:sldId id="386" r:id="rId24"/>
    <p:sldId id="2147310048" r:id="rId25"/>
    <p:sldId id="280" r:id="rId2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/>
        </p14:section>
        <p14:section name="目录页" id="{9D221634-295C-7843-AF5C-A0CB4F229241}">
          <p14:sldIdLst/>
        </p14:section>
        <p14:section name="工业" id="{A6420570-D6A6-4DB9-938D-5CF1ACB36DD3}">
          <p14:sldIdLst/>
        </p14:section>
        <p14:section name="能源" id="{9AA74D7B-6FD3-4027-A4D9-CF8654DA542E}">
          <p14:sldIdLst>
            <p14:sldId id="2147310051"/>
            <p14:sldId id="2147309944"/>
            <p14:sldId id="2147310052"/>
            <p14:sldId id="342"/>
            <p14:sldId id="344"/>
            <p14:sldId id="343"/>
            <p14:sldId id="346"/>
            <p14:sldId id="2147310053"/>
            <p14:sldId id="384"/>
            <p14:sldId id="386"/>
            <p14:sldId id="2147310048"/>
            <p14:sldId id="280"/>
          </p14:sldIdLst>
        </p14:section>
        <p14:section name="语言" id="{15960B59-9DDE-4C3D-9BC4-5BE2E408099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yidi (A)" initials="z(" lastIdx="5" clrIdx="0">
    <p:extLst>
      <p:ext uri="{19B8F6BF-5375-455C-9EA6-DF929625EA0E}">
        <p15:presenceInfo xmlns:p15="http://schemas.microsoft.com/office/powerpoint/2012/main" userId="S-1-5-21-147214757-305610072-1517763936-8461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1D1D1A"/>
    <a:srgbClr val="FFFFFF"/>
    <a:srgbClr val="910000"/>
    <a:srgbClr val="CB3A3A"/>
    <a:srgbClr val="D77272"/>
    <a:srgbClr val="666666"/>
    <a:srgbClr val="FFEDCA"/>
    <a:srgbClr val="FFDB95"/>
    <a:srgbClr val="FF83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3" autoAdjust="0"/>
    <p:restoredTop sz="96310" autoAdjust="0"/>
  </p:normalViewPr>
  <p:slideViewPr>
    <p:cSldViewPr snapToGrid="0" snapToObjects="1">
      <p:cViewPr varScale="1">
        <p:scale>
          <a:sx n="96" d="100"/>
          <a:sy n="96" d="100"/>
        </p:scale>
        <p:origin x="84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Arial" panose="020B0604020202020204" pitchFamily="34" charset="0"/>
              </a:rPr>
              <a:t>8/7/2025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>
                <a:latin typeface="Arial" panose="020B0604020202020204" pitchFamily="34" charset="0"/>
              </a:rPr>
              <a:t>8/7/2025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23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latin typeface="Arial" panose="020B0604020202020204" pitchFamily="34" charset="0"/>
              </a:rPr>
              <a:t>12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3965796" y="22185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椭圆 12"/>
          <p:cNvSpPr/>
          <p:nvPr userDrawn="1"/>
        </p:nvSpPr>
        <p:spPr>
          <a:xfrm>
            <a:off x="3317843" y="2269374"/>
            <a:ext cx="406559" cy="406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3965796" y="33996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椭圆 14"/>
          <p:cNvSpPr/>
          <p:nvPr userDrawn="1"/>
        </p:nvSpPr>
        <p:spPr>
          <a:xfrm>
            <a:off x="3317843" y="34504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3965796" y="45807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椭圆 16"/>
          <p:cNvSpPr/>
          <p:nvPr userDrawn="1"/>
        </p:nvSpPr>
        <p:spPr>
          <a:xfrm>
            <a:off x="3317843" y="46315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>
            <a:spLocks noChangeArrowheads="1"/>
          </p:cNvSpPr>
          <p:nvPr userDrawn="1"/>
        </p:nvSpPr>
        <p:spPr bwMode="auto">
          <a:xfrm>
            <a:off x="5499018" y="774454"/>
            <a:ext cx="1198727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4217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8646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3965796" y="22185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椭圆 12"/>
          <p:cNvSpPr/>
          <p:nvPr userDrawn="1"/>
        </p:nvSpPr>
        <p:spPr>
          <a:xfrm>
            <a:off x="3317843" y="22693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3965796" y="33996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椭圆 14"/>
          <p:cNvSpPr/>
          <p:nvPr userDrawn="1"/>
        </p:nvSpPr>
        <p:spPr>
          <a:xfrm>
            <a:off x="3317843" y="3450474"/>
            <a:ext cx="406559" cy="406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3965796" y="45807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椭圆 16"/>
          <p:cNvSpPr/>
          <p:nvPr userDrawn="1"/>
        </p:nvSpPr>
        <p:spPr>
          <a:xfrm>
            <a:off x="3317843" y="46315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>
            <a:spLocks noChangeArrowheads="1"/>
          </p:cNvSpPr>
          <p:nvPr userDrawn="1"/>
        </p:nvSpPr>
        <p:spPr bwMode="auto">
          <a:xfrm>
            <a:off x="5499018" y="774454"/>
            <a:ext cx="1198727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4217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079647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3965796" y="22185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椭圆 12"/>
          <p:cNvSpPr/>
          <p:nvPr userDrawn="1"/>
        </p:nvSpPr>
        <p:spPr>
          <a:xfrm>
            <a:off x="3317843" y="22693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3965796" y="33996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椭圆 14"/>
          <p:cNvSpPr/>
          <p:nvPr userDrawn="1"/>
        </p:nvSpPr>
        <p:spPr>
          <a:xfrm>
            <a:off x="3317843" y="3450474"/>
            <a:ext cx="406559" cy="406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2"/>
          </p:nvPr>
        </p:nvSpPr>
        <p:spPr>
          <a:xfrm>
            <a:off x="3965796" y="4580774"/>
            <a:ext cx="5031165" cy="508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7" name="椭圆 16"/>
          <p:cNvSpPr/>
          <p:nvPr userDrawn="1"/>
        </p:nvSpPr>
        <p:spPr>
          <a:xfrm>
            <a:off x="3317843" y="4631574"/>
            <a:ext cx="406559" cy="406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>
            <a:spLocks noChangeArrowheads="1"/>
          </p:cNvSpPr>
          <p:nvPr userDrawn="1"/>
        </p:nvSpPr>
        <p:spPr bwMode="auto">
          <a:xfrm>
            <a:off x="5499018" y="774454"/>
            <a:ext cx="1198727" cy="64633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4217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871953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273" y="428907"/>
            <a:ext cx="10734134" cy="48874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28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55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788" y="6569228"/>
            <a:ext cx="1391994" cy="226714"/>
          </a:xfrm>
          <a:prstGeom prst="rect">
            <a:avLst/>
          </a:prstGeom>
        </p:spPr>
        <p:txBody>
          <a:bodyPr wrap="none" lIns="71996" tIns="35997" rIns="35997" bIns="35997" anchor="ctr" anchorCtr="0">
            <a:spAutoFit/>
          </a:bodyPr>
          <a:lstStyle>
            <a:lvl1pPr marL="0" indent="0">
              <a:buNone/>
              <a:defRPr lang="zh-CN" altLang="en-US" sz="100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lvl="0" defTabSz="821623"/>
            <a:r>
              <a:rPr lang="zh-CN" altLang="en-US" dirty="0"/>
              <a:t>单击此处添加数据来源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977" y="4830289"/>
            <a:ext cx="3897951" cy="2027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 userDrawn="1"/>
        </p:nvSpPr>
        <p:spPr>
          <a:xfrm>
            <a:off x="0" y="1748819"/>
            <a:ext cx="12170927" cy="321635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4" tIns="45717" rIns="91434" bIns="45717" rtlCol="0" anchor="ctr"/>
          <a:lstStyle/>
          <a:p>
            <a:pPr algn="ctr" defTabSz="822892"/>
            <a:endParaRPr lang="zh-CN" altLang="en-US" sz="1700" kern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1891553"/>
            <a:ext cx="12170927" cy="293873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solidFill>
              <a:schemeClr val="bg1"/>
            </a:solidFill>
            <a:prstDash val="solid"/>
          </a:ln>
          <a:effectLst/>
        </p:spPr>
        <p:txBody>
          <a:bodyPr lIns="91434" tIns="45717" rIns="91434" bIns="45717" rtlCol="0" anchor="ctr"/>
          <a:lstStyle/>
          <a:p>
            <a:pPr algn="ctr" defTabSz="822892"/>
            <a:endParaRPr lang="zh-CN" altLang="en-US" sz="1700" kern="0">
              <a:solidFill>
                <a:prstClr val="white"/>
              </a:solidFill>
              <a:latin typeface="Calibri" panose="020F0502020204030204"/>
              <a:ea typeface="宋体" pitchFamily="2" charset="-122"/>
            </a:endParaRPr>
          </a:p>
        </p:txBody>
      </p:sp>
      <p:pic>
        <p:nvPicPr>
          <p:cNvPr id="8" name="图片 7" descr="未标题-2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86" y="595319"/>
            <a:ext cx="2833422" cy="5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47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-4125" y="692696"/>
            <a:ext cx="12196763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5928178" y="6661392"/>
            <a:ext cx="340409" cy="15198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 anchor="ctr" anchorCtr="0"/>
          <a:lstStyle/>
          <a:p>
            <a:pPr algn="ctr" defTabSz="698443" eaLnBrk="0" hangingPunct="0"/>
            <a:fld id="{71141DE1-F655-4EB9-BB17-97029D20E33C}" type="slidenum">
              <a:rPr kumimoji="1" lang="zh-CN" altLang="en-US" sz="1001" kern="0">
                <a:solidFill>
                  <a:prstClr val="black">
                    <a:lumMod val="65000"/>
                    <a:lumOff val="35000"/>
                  </a:prstClr>
                </a:solidFill>
                <a:ea typeface="宋体" pitchFamily="2" charset="-122"/>
                <a:cs typeface="Arial" panose="020B0604020202020204" pitchFamily="34" charset="0"/>
              </a:rPr>
              <a:pPr algn="ctr" defTabSz="698443" eaLnBrk="0" hangingPunct="0"/>
              <a:t>‹#›</a:t>
            </a:fld>
            <a:endParaRPr kumimoji="1" lang="en-US" altLang="zh-CN" sz="1001" kern="0" dirty="0">
              <a:solidFill>
                <a:prstClr val="black">
                  <a:lumMod val="65000"/>
                  <a:lumOff val="35000"/>
                </a:prstClr>
              </a:solidFill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257906" y="764704"/>
            <a:ext cx="11699417" cy="480228"/>
          </a:xfrm>
          <a:prstGeom prst="rect">
            <a:avLst/>
          </a:prstGeom>
        </p:spPr>
        <p:txBody>
          <a:bodyPr anchor="t"/>
          <a:lstStyle>
            <a:lvl1pPr marL="296520" indent="-296520">
              <a:buFont typeface="Wingdings" panose="05000000000000000000" pitchFamily="2" charset="2"/>
              <a:buChar char="n"/>
              <a:defRPr sz="1801" b="1">
                <a:solidFill>
                  <a:srgbClr val="002060"/>
                </a:solidFill>
                <a:latin typeface="+mn-ea"/>
                <a:ea typeface="+mn-ea"/>
              </a:defRPr>
            </a:lvl1pPr>
            <a:lvl2pPr>
              <a:defRPr sz="1801">
                <a:solidFill>
                  <a:srgbClr val="002060"/>
                </a:solidFill>
              </a:defRPr>
            </a:lvl2pPr>
            <a:lvl3pPr>
              <a:defRPr sz="1801">
                <a:solidFill>
                  <a:srgbClr val="002060"/>
                </a:solidFill>
              </a:defRPr>
            </a:lvl3pPr>
            <a:lvl4pPr>
              <a:defRPr sz="1401">
                <a:solidFill>
                  <a:srgbClr val="002060"/>
                </a:solidFill>
              </a:defRPr>
            </a:lvl4pPr>
            <a:lvl5pPr>
              <a:defRPr sz="1401">
                <a:solidFill>
                  <a:srgbClr val="002060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57906" y="7"/>
            <a:ext cx="10519708" cy="692693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002060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572" y="15189"/>
            <a:ext cx="1124740" cy="9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5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3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-4125" y="692696"/>
            <a:ext cx="12196763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未标题-2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6" b="-1289"/>
          <a:stretch>
            <a:fillRect/>
          </a:stretch>
        </p:blipFill>
        <p:spPr>
          <a:xfrm>
            <a:off x="10420549" y="119842"/>
            <a:ext cx="1536770" cy="476844"/>
          </a:xfrm>
          <a:prstGeom prst="rect">
            <a:avLst/>
          </a:prstGeom>
        </p:spPr>
      </p:pic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5928178" y="6661392"/>
            <a:ext cx="340409" cy="15198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 anchor="ctr" anchorCtr="0"/>
          <a:lstStyle/>
          <a:p>
            <a:pPr algn="ctr" defTabSz="698443" eaLnBrk="0" hangingPunct="0"/>
            <a:fld id="{71141DE1-F655-4EB9-BB17-97029D20E33C}" type="slidenum">
              <a:rPr kumimoji="1" lang="zh-CN" altLang="en-US" sz="1001" kern="0">
                <a:solidFill>
                  <a:prstClr val="black">
                    <a:lumMod val="65000"/>
                    <a:lumOff val="35000"/>
                  </a:prstClr>
                </a:solidFill>
                <a:ea typeface="宋体" pitchFamily="2" charset="-122"/>
                <a:cs typeface="Arial" panose="020B0604020202020204" pitchFamily="34" charset="0"/>
              </a:rPr>
              <a:pPr algn="ctr" defTabSz="698443" eaLnBrk="0" hangingPunct="0"/>
              <a:t>‹#›</a:t>
            </a:fld>
            <a:endParaRPr kumimoji="1" lang="en-US" altLang="zh-CN" sz="1001" kern="0" dirty="0">
              <a:solidFill>
                <a:prstClr val="black">
                  <a:lumMod val="65000"/>
                  <a:lumOff val="35000"/>
                </a:prstClr>
              </a:solidFill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257906" y="716524"/>
            <a:ext cx="11699417" cy="3624573"/>
          </a:xfrm>
          <a:prstGeom prst="rect">
            <a:avLst/>
          </a:prstGeom>
        </p:spPr>
        <p:txBody>
          <a:bodyPr/>
          <a:lstStyle>
            <a:lvl1pPr marL="296520" indent="-296520">
              <a:buFont typeface="Wingdings" panose="05000000000000000000" pitchFamily="2" charset="2"/>
              <a:buChar char="n"/>
              <a:defRPr sz="1801" b="1">
                <a:solidFill>
                  <a:srgbClr val="002060"/>
                </a:solidFill>
                <a:latin typeface="+mn-ea"/>
                <a:ea typeface="+mn-ea"/>
              </a:defRPr>
            </a:lvl1pPr>
            <a:lvl2pPr>
              <a:defRPr sz="1801">
                <a:solidFill>
                  <a:srgbClr val="002060"/>
                </a:solidFill>
              </a:defRPr>
            </a:lvl2pPr>
            <a:lvl3pPr>
              <a:defRPr sz="1801">
                <a:solidFill>
                  <a:srgbClr val="002060"/>
                </a:solidFill>
              </a:defRPr>
            </a:lvl3pPr>
            <a:lvl4pPr>
              <a:defRPr sz="1401">
                <a:solidFill>
                  <a:srgbClr val="002060"/>
                </a:solidFill>
              </a:defRPr>
            </a:lvl4pPr>
            <a:lvl5pPr>
              <a:defRPr sz="1401">
                <a:solidFill>
                  <a:srgbClr val="002060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57906" y="7"/>
            <a:ext cx="10519708" cy="692693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5916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1173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正文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5928178" y="6661392"/>
            <a:ext cx="340409" cy="15198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0" tIns="0" rIns="0" bIns="0" anchor="ctr" anchorCtr="0"/>
          <a:lstStyle/>
          <a:p>
            <a:pPr algn="ctr" defTabSz="698221" eaLnBrk="0" hangingPunct="0">
              <a:defRPr/>
            </a:pPr>
            <a:fld id="{71141DE1-F655-4EB9-BB17-97029D20E33C}" type="slidenum">
              <a:rPr kumimoji="1" lang="zh-CN" altLang="en-US" sz="1000" kern="0">
                <a:solidFill>
                  <a:prstClr val="black">
                    <a:lumMod val="65000"/>
                    <a:lumOff val="35000"/>
                  </a:prstClr>
                </a:solidFill>
                <a:ea typeface="宋体" panose="02010600030101010101" pitchFamily="2" charset="-122"/>
                <a:cs typeface="Arial" panose="020B0604020202020204" pitchFamily="34" charset="0"/>
              </a:rPr>
              <a:pPr algn="ctr" defTabSz="698221" eaLnBrk="0" hangingPunct="0">
                <a:defRPr/>
              </a:pPr>
              <a:t>‹#›</a:t>
            </a:fld>
            <a:endParaRPr kumimoji="1" lang="en-US" altLang="zh-CN" sz="1000" kern="0" dirty="0">
              <a:solidFill>
                <a:prstClr val="black">
                  <a:lumMod val="65000"/>
                  <a:lumOff val="35000"/>
                </a:prstClr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471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6171" y="144004"/>
            <a:ext cx="9854680" cy="548571"/>
          </a:xfrm>
          <a:prstGeom prst="rect">
            <a:avLst/>
          </a:prstGeom>
        </p:spPr>
        <p:txBody>
          <a:bodyPr lIns="81750" tIns="40874" rIns="81750" bIns="40874"/>
          <a:lstStyle>
            <a:lvl1pPr>
              <a:defRPr sz="2153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单击此处添加二级目录标题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349020" y="768006"/>
            <a:ext cx="11784554" cy="1989667"/>
          </a:xfrm>
          <a:prstGeom prst="rect">
            <a:avLst/>
          </a:prstGeom>
        </p:spPr>
        <p:txBody>
          <a:bodyPr lIns="81750" tIns="40874" rIns="81750" bIns="40874"/>
          <a:lstStyle>
            <a:lvl1pPr marL="298866" indent="-298866">
              <a:lnSpc>
                <a:spcPct val="120000"/>
              </a:lnSpc>
              <a:spcBef>
                <a:spcPts val="360"/>
              </a:spcBef>
              <a:buFontTx/>
              <a:buBlip>
                <a:blip r:embed="rId2"/>
              </a:buBlip>
              <a:defRPr sz="1687" b="1">
                <a:latin typeface="微软雅黑" panose="020B0503020204020204" charset="-122"/>
                <a:ea typeface="微软雅黑" panose="020B0503020204020204" charset="-122"/>
              </a:defRPr>
            </a:lvl1pPr>
            <a:lvl2pPr marL="452955" indent="-246374">
              <a:lnSpc>
                <a:spcPct val="120000"/>
              </a:lnSpc>
              <a:buSzPct val="100000"/>
              <a:buFont typeface="Wingdings" panose="05000000000000000000" pitchFamily="2" charset="2"/>
              <a:buChar char="Ø"/>
              <a:defRPr sz="1500" b="1">
                <a:latin typeface="微软雅黑" panose="020B0503020204020204" charset="-122"/>
                <a:ea typeface="微软雅黑" panose="020B0503020204020204" charset="-122"/>
              </a:defRPr>
            </a:lvl2pPr>
            <a:lvl3pPr marL="603658" indent="-198962">
              <a:lnSpc>
                <a:spcPct val="120000"/>
              </a:lnSpc>
              <a:buFont typeface="Wingdings" panose="05000000000000000000" pitchFamily="2" charset="2"/>
              <a:buChar char="n"/>
              <a:defRPr sz="1313" b="1">
                <a:latin typeface="微软雅黑" panose="020B0503020204020204" charset="-122"/>
                <a:ea typeface="微软雅黑" panose="020B0503020204020204" charset="-122"/>
              </a:defRPr>
            </a:lvl3pPr>
            <a:lvl4pPr marL="1428291" indent="-239601">
              <a:lnSpc>
                <a:spcPct val="120000"/>
              </a:lnSpc>
              <a:buFont typeface="Wingdings" panose="05000000000000000000" pitchFamily="2" charset="2"/>
              <a:buChar char="l"/>
              <a:defRPr sz="1220" b="1">
                <a:latin typeface="微软雅黑" panose="020B0503020204020204" charset="-122"/>
                <a:ea typeface="微软雅黑" panose="020B0503020204020204" charset="-122"/>
              </a:defRPr>
            </a:lvl4pPr>
            <a:lvl5pPr marL="1825368" indent="-239601">
              <a:lnSpc>
                <a:spcPct val="120000"/>
              </a:lnSpc>
              <a:buFont typeface="Wingdings" panose="05000000000000000000" pitchFamily="2" charset="2"/>
              <a:buChar char="u"/>
              <a:defRPr sz="1033" b="1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单击此处添加一级文本</a:t>
            </a:r>
            <a:endParaRPr lang="en-US" altLang="zh-CN" dirty="0"/>
          </a:p>
          <a:p>
            <a:pPr lvl="1"/>
            <a:r>
              <a:rPr lang="zh-CN" altLang="en-US" dirty="0"/>
              <a:t>单击此处添加二级文本</a:t>
            </a:r>
            <a:endParaRPr lang="en-US" altLang="zh-CN" dirty="0"/>
          </a:p>
          <a:p>
            <a:pPr lvl="2"/>
            <a:r>
              <a:rPr lang="en-US" altLang="zh-CN" dirty="0"/>
              <a:t> </a:t>
            </a:r>
            <a:r>
              <a:rPr lang="zh-CN" altLang="en-US" dirty="0"/>
              <a:t>三级文本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14393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xfrm>
            <a:off x="336681" y="177800"/>
            <a:ext cx="11529753" cy="17145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336681" y="1917700"/>
            <a:ext cx="11529753" cy="4432300"/>
          </a:xfrm>
          <a:prstGeom prst="rect">
            <a:avLst/>
          </a:prstGeom>
        </p:spPr>
        <p:txBody>
          <a:bodyPr/>
          <a:lstStyle>
            <a:lvl1pPr marL="368300" indent="-368300">
              <a:lnSpc>
                <a:spcPct val="120000"/>
              </a:lnSpc>
              <a:spcBef>
                <a:spcPts val="3250"/>
              </a:spcBef>
              <a:defRPr sz="3200"/>
            </a:lvl1pPr>
            <a:lvl2pPr marL="736600" indent="-368300">
              <a:lnSpc>
                <a:spcPct val="120000"/>
              </a:lnSpc>
              <a:spcBef>
                <a:spcPts val="3250"/>
              </a:spcBef>
              <a:defRPr sz="3200"/>
            </a:lvl2pPr>
            <a:lvl3pPr marL="1104900" indent="-368300">
              <a:lnSpc>
                <a:spcPct val="120000"/>
              </a:lnSpc>
              <a:spcBef>
                <a:spcPts val="3250"/>
              </a:spcBef>
              <a:defRPr sz="3200"/>
            </a:lvl3pPr>
            <a:lvl4pPr marL="1473200" indent="-368300">
              <a:lnSpc>
                <a:spcPct val="120000"/>
              </a:lnSpc>
              <a:spcBef>
                <a:spcPts val="3250"/>
              </a:spcBef>
              <a:defRPr sz="3200"/>
            </a:lvl4pPr>
            <a:lvl5pPr marL="1841500" indent="-368300">
              <a:lnSpc>
                <a:spcPct val="120000"/>
              </a:lnSpc>
              <a:spcBef>
                <a:spcPts val="3250"/>
              </a:spcBef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90389" y="6540500"/>
            <a:ext cx="209632" cy="228600"/>
          </a:xfrm>
          <a:prstGeom prst="rect">
            <a:avLst/>
          </a:prstGeom>
        </p:spPr>
        <p:txBody>
          <a:bodyPr/>
          <a:lstStyle/>
          <a:p>
            <a:pPr defTabSz="914400"/>
            <a:fld id="{86CB4B4D-7CA3-9044-876B-883B54F8677D}" type="slidenum">
              <a:rPr lang="en-US" altLang="zh-CN" smtClean="0">
                <a:solidFill>
                  <a:srgbClr val="000000"/>
                </a:solidFill>
              </a:rPr>
              <a:pPr defTabSz="914400"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94766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336681" y="2286000"/>
            <a:ext cx="11529753" cy="227965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90389" y="6540500"/>
            <a:ext cx="209632" cy="228600"/>
          </a:xfrm>
          <a:prstGeom prst="rect">
            <a:avLst/>
          </a:prstGeom>
        </p:spPr>
        <p:txBody>
          <a:bodyPr/>
          <a:lstStyle/>
          <a:p>
            <a:pPr defTabSz="914400"/>
            <a:fld id="{86CB4B4D-7CA3-9044-876B-883B54F8677D}" type="slidenum">
              <a:rPr lang="en-US" altLang="zh-CN" smtClean="0">
                <a:solidFill>
                  <a:srgbClr val="000000"/>
                </a:solidFill>
              </a:rPr>
              <a:pPr defTabSz="914400"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57705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68407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857740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76"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53983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2"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144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44193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39587"/>
            <a:ext cx="10733557" cy="5163748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54969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395838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76"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2"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latin typeface="Arial" panose="020B0604020202020204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7" y="1402066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38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343382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20363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606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75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pos="462">
          <p15:clr>
            <a:srgbClr val="FBAE40"/>
          </p15:clr>
        </p15:guide>
        <p15:guide id="4" pos="7221">
          <p15:clr>
            <a:srgbClr val="FBAE40"/>
          </p15:clr>
        </p15:guide>
        <p15:guide id="5" orient="horz" pos="754">
          <p15:clr>
            <a:srgbClr val="FBAE40"/>
          </p15:clr>
        </p15:guide>
        <p15:guide id="6" orient="horz" pos="38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0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tiff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tif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1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tiff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92" r:id="rId3"/>
    <p:sldLayoutId id="2147483824" r:id="rId4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967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44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26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6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5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t>Huawei Proprietary - Restricted Distribution</a:t>
            </a:r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Arial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Arial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88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  <a:endParaRPr lang="en-US" sz="900" b="0" kern="1200" baseline="0" dirty="0">
              <a:solidFill>
                <a:srgbClr val="1D1D1B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Arial" panose="020B0604020202020204" pitchFamily="34" charset="0"/>
              </a:rPr>
              <a:t>Copyright©2023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Arial" panose="020B0604020202020204" pitchFamily="34" charset="0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Arial" panose="020B0604020202020204" pitchFamily="34" charset="0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 pitchFamily="34" charset="0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 pitchFamily="34" charset="0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1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hf hdr="0" ftr="0" dt="0"/>
  <p:txStyles>
    <p:titleStyle>
      <a:lvl1pPr algn="l" defTabSz="1186848" rtl="0" eaLnBrk="1" latinLnBrk="0" hangingPunct="1">
        <a:lnSpc>
          <a:spcPct val="90000"/>
        </a:lnSpc>
        <a:spcBef>
          <a:spcPct val="0"/>
        </a:spcBef>
        <a:buNone/>
        <a:defRPr sz="5712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712" indent="-296712" algn="l" defTabSz="1186848" rtl="0" eaLnBrk="1" latinLnBrk="0" hangingPunct="1">
        <a:lnSpc>
          <a:spcPct val="90000"/>
        </a:lnSpc>
        <a:spcBef>
          <a:spcPts val="1297"/>
        </a:spcBef>
        <a:buFont typeface="Arial" panose="020B0604020202020204" pitchFamily="34" charset="0"/>
        <a:buChar char="•"/>
        <a:defRPr sz="3634" kern="1200">
          <a:solidFill>
            <a:schemeClr val="tx1"/>
          </a:solidFill>
          <a:latin typeface="Arial"/>
          <a:ea typeface="+mn-ea"/>
          <a:cs typeface="+mn-cs"/>
        </a:defRPr>
      </a:lvl1pPr>
      <a:lvl2pPr marL="89013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6" kern="1200">
          <a:solidFill>
            <a:schemeClr val="tx1"/>
          </a:solidFill>
          <a:latin typeface="Arial"/>
          <a:ea typeface="+mn-ea"/>
          <a:cs typeface="+mn-cs"/>
        </a:defRPr>
      </a:lvl2pPr>
      <a:lvl3pPr marL="1483560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6" kern="1200">
          <a:solidFill>
            <a:schemeClr val="tx1"/>
          </a:solidFill>
          <a:latin typeface="Arial"/>
          <a:ea typeface="+mn-ea"/>
          <a:cs typeface="+mn-cs"/>
        </a:defRPr>
      </a:lvl3pPr>
      <a:lvl4pPr marL="2076986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4pPr>
      <a:lvl5pPr marL="2670409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5pPr>
      <a:lvl6pPr marL="3263834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6pPr>
      <a:lvl7pPr marL="3857258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7pPr>
      <a:lvl8pPr marL="4450682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8pPr>
      <a:lvl9pPr marL="5044107" indent="-296712" algn="l" defTabSz="118684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6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1pPr>
      <a:lvl2pPr marL="593425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2pPr>
      <a:lvl3pPr marL="1186848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3pPr>
      <a:lvl4pPr marL="1780274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4pPr>
      <a:lvl5pPr marL="2373698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5pPr>
      <a:lvl6pPr marL="2967122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6pPr>
      <a:lvl7pPr marL="3560546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7pPr>
      <a:lvl8pPr marL="4153972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8pPr>
      <a:lvl9pPr marL="4747395" algn="l" defTabSz="1186848" rtl="0" eaLnBrk="1" latinLnBrk="0" hangingPunct="1">
        <a:defRPr sz="2336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9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80">
          <p15:clr>
            <a:srgbClr val="F26B43"/>
          </p15:clr>
        </p15:guide>
        <p15:guide id="4" orient="horz" pos="4104">
          <p15:clr>
            <a:srgbClr val="F26B43"/>
          </p15:clr>
        </p15:guide>
        <p15:guide id="5" pos="456">
          <p15:clr>
            <a:srgbClr val="F26B43"/>
          </p15:clr>
        </p15:guide>
        <p15:guide id="6" pos="7216">
          <p15:clr>
            <a:srgbClr val="F26B43"/>
          </p15:clr>
        </p15:guide>
        <p15:guide id="7" orient="horz" pos="752">
          <p15:clr>
            <a:srgbClr val="F26B43"/>
          </p15:clr>
        </p15:guide>
        <p15:guide id="8" orient="horz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1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Arial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Arial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Arial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9F6015-6B5C-43EE-9CB4-3F1807BAF12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85" y="6440415"/>
            <a:ext cx="1156736" cy="2529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F815FE-45D5-461E-B0A3-64383521F31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2" y="6440417"/>
            <a:ext cx="1809497" cy="25297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EE8CAF5-9FA1-472C-9A81-12F14A202AA3}"/>
              </a:ext>
            </a:extLst>
          </p:cNvPr>
          <p:cNvSpPr/>
          <p:nvPr userDrawn="1"/>
        </p:nvSpPr>
        <p:spPr>
          <a:xfrm>
            <a:off x="2074539" y="6428405"/>
            <a:ext cx="3675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fld id="{F350CB96-EF0E-44F1-90D2-2D2DCEB1810F}" type="slidenum">
              <a:rPr lang="de-DE" altLang="zh-CN" sz="1200" smtClean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</a:rPr>
              <a:pPr defTabSz="914400"/>
              <a:t>‹#›</a:t>
            </a:fld>
            <a:endParaRPr lang="zh-CN" altLang="en-US" sz="12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9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</p:sldLayoutIdLst>
  <p:txStyles>
    <p:titleStyle>
      <a:lvl1pPr algn="l" defTabSz="914034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28509" indent="-228509" algn="l" defTabSz="9140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Arial"/>
          <a:ea typeface="+mn-ea"/>
          <a:cs typeface="+mn-cs"/>
        </a:defRPr>
      </a:lvl1pPr>
      <a:lvl2pPr marL="68552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Arial"/>
          <a:ea typeface="+mn-ea"/>
          <a:cs typeface="+mn-cs"/>
        </a:defRPr>
      </a:lvl2pPr>
      <a:lvl3pPr marL="1142543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Arial"/>
          <a:ea typeface="+mn-ea"/>
          <a:cs typeface="+mn-cs"/>
        </a:defRPr>
      </a:lvl3pPr>
      <a:lvl4pPr marL="1599560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4pPr>
      <a:lvl5pPr marL="2056577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2123" y="1911"/>
          <a:ext cx="2117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0" imgH="0" progId="">
                  <p:embed/>
                </p:oleObj>
              </mc:Choice>
              <mc:Fallback>
                <p:oleObj name="think-cell Slide" r:id="rId12" imgW="0" imgH="0" progId="">
                  <p:embed/>
                  <p:pic>
                    <p:nvPicPr>
                      <p:cNvPr id="4" name="对象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" y="1911"/>
                        <a:ext cx="2117" cy="1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12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</p:sldLayoutIdLst>
  <p:hf hdr="0" ftr="0" dt="0"/>
  <p:txStyles>
    <p:titleStyle>
      <a:lvl1pPr algn="ctr" defTabSz="790510" rtl="0" eaLnBrk="1" latinLnBrk="0" hangingPunct="1">
        <a:spcBef>
          <a:spcPct val="0"/>
        </a:spcBef>
        <a:buNone/>
        <a:defRPr sz="3801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520" indent="-296520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/>
          <a:ea typeface="+mn-ea"/>
          <a:cs typeface="+mn-cs"/>
        </a:defRPr>
      </a:lvl1pPr>
      <a:lvl2pPr marL="641933" indent="-246995" algn="l" defTabSz="79051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987978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/>
          <a:ea typeface="+mn-ea"/>
          <a:cs typeface="+mn-cs"/>
        </a:defRPr>
      </a:lvl3pPr>
      <a:lvl4pPr marL="1382916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Arial"/>
          <a:ea typeface="+mn-ea"/>
          <a:cs typeface="+mn-cs"/>
        </a:defRPr>
      </a:lvl4pPr>
      <a:lvl5pPr marL="1777852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Arial"/>
          <a:ea typeface="+mn-ea"/>
          <a:cs typeface="+mn-cs"/>
        </a:defRPr>
      </a:lvl5pPr>
      <a:lvl6pPr marL="2173425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6pPr>
      <a:lvl7pPr marL="2568362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7pPr>
      <a:lvl8pPr marL="2963301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8pPr>
      <a:lvl9pPr marL="3358872" indent="-197468" algn="l" defTabSz="79051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zh-CN"/>
      </a:defPPr>
      <a:lvl1pPr marL="0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1pPr>
      <a:lvl2pPr marL="394938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2pPr>
      <a:lvl3pPr marL="790510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3pPr>
      <a:lvl4pPr marL="1185448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4pPr>
      <a:lvl5pPr marL="1580384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5pPr>
      <a:lvl6pPr marL="1975957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6pPr>
      <a:lvl7pPr marL="2370893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7pPr>
      <a:lvl8pPr marL="2765831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8pPr>
      <a:lvl9pPr marL="3160768" algn="l" defTabSz="790510" rtl="0" eaLnBrk="1" latinLnBrk="0" hangingPunct="1">
        <a:defRPr sz="1600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Arial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7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73B11-15B3-AFF3-D0E5-40A910E93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D3F6A2B-DBDF-BCFF-90F2-8262DA069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k-KZ" dirty="0"/>
              <a:t>ИИ-решения для телеком-индустрии</a:t>
            </a:r>
            <a:endParaRPr b="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8">
            <a:extLst>
              <a:ext uri="{FF2B5EF4-FFF2-40B4-BE49-F238E27FC236}">
                <a16:creationId xmlns:a16="http://schemas.microsoft.com/office/drawing/2014/main" id="{1B08B6CB-D55E-D495-DFFA-F69ADA124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37" y="2127396"/>
            <a:ext cx="611093" cy="2405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Распознавание речи операторов и клиентов</a:t>
            </a:r>
          </a:p>
        </p:txBody>
      </p:sp>
      <p:sp>
        <p:nvSpPr>
          <p:cNvPr id="5" name="AutoShape 28">
            <a:extLst>
              <a:ext uri="{FF2B5EF4-FFF2-40B4-BE49-F238E27FC236}">
                <a16:creationId xmlns:a16="http://schemas.microsoft.com/office/drawing/2014/main" id="{AE7055F0-910C-78B7-3F84-1EE9BBB3E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595" y="2149057"/>
            <a:ext cx="597469" cy="2405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Оценка качества диалога и соблюдения стандартов</a:t>
            </a:r>
          </a:p>
        </p:txBody>
      </p:sp>
      <p:sp>
        <p:nvSpPr>
          <p:cNvPr id="6" name="AutoShape 28">
            <a:extLst>
              <a:ext uri="{FF2B5EF4-FFF2-40B4-BE49-F238E27FC236}">
                <a16:creationId xmlns:a16="http://schemas.microsoft.com/office/drawing/2014/main" id="{85355556-659F-D4E8-40B9-1AEF3B9F0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229" y="2155467"/>
            <a:ext cx="563275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kk-KZ" sz="1600" dirty="0"/>
              <a:t>Классификация инцидентов и нарушений</a:t>
            </a:r>
          </a:p>
        </p:txBody>
      </p:sp>
      <p:sp>
        <p:nvSpPr>
          <p:cNvPr id="8" name="AutoShape 28">
            <a:extLst>
              <a:ext uri="{FF2B5EF4-FFF2-40B4-BE49-F238E27FC236}">
                <a16:creationId xmlns:a16="http://schemas.microsoft.com/office/drawing/2014/main" id="{6F86138D-8DCB-8CCF-240E-40F48E2C3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9139" y="2151248"/>
            <a:ext cx="532443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Мониторинг эмоционального тона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9" name="AutoShape 28">
            <a:extLst>
              <a:ext uri="{FF2B5EF4-FFF2-40B4-BE49-F238E27FC236}">
                <a16:creationId xmlns:a16="http://schemas.microsoft.com/office/drawing/2014/main" id="{6EB7AD64-CA7D-3B9F-604C-75ED9FCC2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748" y="2206122"/>
            <a:ext cx="615138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Быстрое подключение аудиопотоков и данных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F4C4A766-465A-69C2-39F9-C4F506E41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406" y="2155468"/>
            <a:ext cx="657689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kk-KZ" sz="1600" dirty="0"/>
              <a:t>Автоматическое выявление стрессовых ситуаций</a:t>
            </a:r>
          </a:p>
        </p:txBody>
      </p:sp>
      <p:sp>
        <p:nvSpPr>
          <p:cNvPr id="11" name="AutoShape 28">
            <a:extLst>
              <a:ext uri="{FF2B5EF4-FFF2-40B4-BE49-F238E27FC236}">
                <a16:creationId xmlns:a16="http://schemas.microsoft.com/office/drawing/2014/main" id="{5D427512-8208-C9D2-35E5-D929E5FBD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323" y="2158225"/>
            <a:ext cx="727241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Анализ показателей обслуживания: </a:t>
            </a:r>
            <a:r>
              <a:rPr lang="ru-RU" sz="1300" dirty="0"/>
              <a:t>длительность, эскалации, паузы</a:t>
            </a: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2" name="AutoShape 28">
            <a:extLst>
              <a:ext uri="{FF2B5EF4-FFF2-40B4-BE49-F238E27FC236}">
                <a16:creationId xmlns:a16="http://schemas.microsoft.com/office/drawing/2014/main" id="{BECF0394-2B0E-041C-A34D-EC9B8197B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422" y="2241174"/>
            <a:ext cx="768490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Массовая обработка звонков в реальном времени</a:t>
            </a:r>
          </a:p>
        </p:txBody>
      </p:sp>
      <p:sp>
        <p:nvSpPr>
          <p:cNvPr id="13" name="六边形 44">
            <a:extLst>
              <a:ext uri="{FF2B5EF4-FFF2-40B4-BE49-F238E27FC236}">
                <a16:creationId xmlns:a16="http://schemas.microsoft.com/office/drawing/2014/main" id="{BF83BEAF-3AAE-B97C-2C13-674960BE1DBC}"/>
              </a:ext>
            </a:extLst>
          </p:cNvPr>
          <p:cNvSpPr/>
          <p:nvPr/>
        </p:nvSpPr>
        <p:spPr>
          <a:xfrm>
            <a:off x="3698446" y="1539659"/>
            <a:ext cx="2659242" cy="355185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ru-RU" sz="1200" b="1" dirty="0">
                <a:solidFill>
                  <a:schemeClr val="tx1"/>
                </a:solidFill>
              </a:rPr>
              <a:t>Анализ клиентского опыта и производительности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六边形 44">
            <a:extLst>
              <a:ext uri="{FF2B5EF4-FFF2-40B4-BE49-F238E27FC236}">
                <a16:creationId xmlns:a16="http://schemas.microsoft.com/office/drawing/2014/main" id="{EC8F62D5-A15D-D3B0-DD6B-E3334618EE9C}"/>
              </a:ext>
            </a:extLst>
          </p:cNvPr>
          <p:cNvSpPr/>
          <p:nvPr/>
        </p:nvSpPr>
        <p:spPr>
          <a:xfrm>
            <a:off x="6357688" y="1531215"/>
            <a:ext cx="2937932" cy="367283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Интеграция и масштабирование решений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六边形 44">
            <a:extLst>
              <a:ext uri="{FF2B5EF4-FFF2-40B4-BE49-F238E27FC236}">
                <a16:creationId xmlns:a16="http://schemas.microsoft.com/office/drawing/2014/main" id="{31BB2057-C3FB-60F9-37A3-A198330F5476}"/>
              </a:ext>
            </a:extLst>
          </p:cNvPr>
          <p:cNvSpPr/>
          <p:nvPr/>
        </p:nvSpPr>
        <p:spPr>
          <a:xfrm>
            <a:off x="291837" y="1535777"/>
            <a:ext cx="3406610" cy="355185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Мониторинг колл-центров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A4D5380A-EE93-B99B-050C-049D990A456F}"/>
              </a:ext>
            </a:extLst>
          </p:cNvPr>
          <p:cNvSpPr/>
          <p:nvPr/>
        </p:nvSpPr>
        <p:spPr>
          <a:xfrm>
            <a:off x="291836" y="1961124"/>
            <a:ext cx="3118866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B45B0DD4-0023-AD1A-AC2E-DF51DAE2720F}"/>
              </a:ext>
            </a:extLst>
          </p:cNvPr>
          <p:cNvSpPr/>
          <p:nvPr/>
        </p:nvSpPr>
        <p:spPr>
          <a:xfrm>
            <a:off x="3587937" y="1962877"/>
            <a:ext cx="2541356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95D7002-2989-F9D4-1E4F-8699B236CAED}"/>
              </a:ext>
            </a:extLst>
          </p:cNvPr>
          <p:cNvSpPr/>
          <p:nvPr/>
        </p:nvSpPr>
        <p:spPr>
          <a:xfrm>
            <a:off x="6357688" y="1955452"/>
            <a:ext cx="2659242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4E10B540-FD49-D99D-A1F4-7187236EDEC8}"/>
              </a:ext>
            </a:extLst>
          </p:cNvPr>
          <p:cNvSpPr/>
          <p:nvPr/>
        </p:nvSpPr>
        <p:spPr>
          <a:xfrm>
            <a:off x="7057115" y="4825089"/>
            <a:ext cx="1257672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it-IT" sz="1300" b="1" dirty="0">
                <a:solidFill>
                  <a:srgbClr val="C00000"/>
                </a:solidFill>
              </a:rPr>
              <a:t>3. SIS</a:t>
            </a:r>
            <a:r>
              <a:rPr lang="en-US" sz="1300" b="1" dirty="0">
                <a:solidFill>
                  <a:srgbClr val="C00000"/>
                </a:solidFill>
              </a:rPr>
              <a:t> (Smart Integration Services)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B347D0C4-A8BC-607C-0F3E-2E07C197ED50}"/>
              </a:ext>
            </a:extLst>
          </p:cNvPr>
          <p:cNvSpPr/>
          <p:nvPr/>
        </p:nvSpPr>
        <p:spPr>
          <a:xfrm>
            <a:off x="1037685" y="4765052"/>
            <a:ext cx="1577008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ru-RU" sz="1300" dirty="0">
                <a:solidFill>
                  <a:srgbClr val="C00000"/>
                </a:solidFill>
              </a:rPr>
              <a:t> </a:t>
            </a:r>
            <a:r>
              <a:rPr lang="ru-RU" sz="1300" b="1" dirty="0">
                <a:solidFill>
                  <a:srgbClr val="C00000"/>
                </a:solidFill>
              </a:rPr>
              <a:t>1. </a:t>
            </a:r>
            <a:r>
              <a:rPr lang="en-US" sz="1300" b="1" dirty="0">
                <a:solidFill>
                  <a:srgbClr val="C00000"/>
                </a:solidFill>
              </a:rPr>
              <a:t>ASR + NLP</a:t>
            </a:r>
            <a:br>
              <a:rPr lang="ru-RU" sz="1300" dirty="0">
                <a:solidFill>
                  <a:srgbClr val="C00000"/>
                </a:solidFill>
              </a:rPr>
            </a:b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0E0FB195-F6B1-AAF2-D9E4-3CBF2CA6AE92}"/>
              </a:ext>
            </a:extLst>
          </p:cNvPr>
          <p:cNvSpPr/>
          <p:nvPr/>
        </p:nvSpPr>
        <p:spPr>
          <a:xfrm>
            <a:off x="4177481" y="4625273"/>
            <a:ext cx="1454432" cy="625233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en-US" sz="1300" b="1" dirty="0">
                <a:solidFill>
                  <a:srgbClr val="C00000"/>
                </a:solidFill>
              </a:rPr>
              <a:t>2. NLP + Semantic Analysis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8" name="AutoShape 28">
            <a:extLst>
              <a:ext uri="{FF2B5EF4-FFF2-40B4-BE49-F238E27FC236}">
                <a16:creationId xmlns:a16="http://schemas.microsoft.com/office/drawing/2014/main" id="{DC0B1489-4756-CD69-413B-3AFC1BF0B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8574" y="2155468"/>
            <a:ext cx="516382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Поиск ключевых слов и отклонений от скрипта</a:t>
            </a:r>
          </a:p>
        </p:txBody>
      </p:sp>
      <p:sp>
        <p:nvSpPr>
          <p:cNvPr id="20" name="AutoShape 28">
            <a:extLst>
              <a:ext uri="{FF2B5EF4-FFF2-40B4-BE49-F238E27FC236}">
                <a16:creationId xmlns:a16="http://schemas.microsoft.com/office/drawing/2014/main" id="{B2AA811C-289C-61B3-8352-AE54AD9D1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448" y="2220208"/>
            <a:ext cx="741859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kk-KZ" sz="1600" dirty="0"/>
              <a:t>Гибкая настройка через </a:t>
            </a:r>
            <a:r>
              <a:rPr lang="en-US" sz="1600" dirty="0"/>
              <a:t>SDK </a:t>
            </a:r>
            <a:r>
              <a:rPr lang="kk-KZ" sz="1600" dirty="0"/>
              <a:t>и </a:t>
            </a:r>
            <a:r>
              <a:rPr lang="en-US" sz="1600" dirty="0"/>
              <a:t>Smart Integration Services (SIS)</a:t>
            </a:r>
          </a:p>
        </p:txBody>
      </p:sp>
      <p:sp>
        <p:nvSpPr>
          <p:cNvPr id="21" name="AutoShape 28">
            <a:extLst>
              <a:ext uri="{FF2B5EF4-FFF2-40B4-BE49-F238E27FC236}">
                <a16:creationId xmlns:a16="http://schemas.microsoft.com/office/drawing/2014/main" id="{B6D1ECF9-C92E-C50A-75E4-48F6C4161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3145" y="2206123"/>
            <a:ext cx="673347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Готовое к использованию решение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22" name="AutoShape 28">
            <a:extLst>
              <a:ext uri="{FF2B5EF4-FFF2-40B4-BE49-F238E27FC236}">
                <a16:creationId xmlns:a16="http://schemas.microsoft.com/office/drawing/2014/main" id="{28E68929-02FF-7904-D6FE-6FFD405A0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9534" y="2231691"/>
            <a:ext cx="673347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Отсутствие необходимости в сложной инфраструктуре</a:t>
            </a:r>
            <a:endParaRPr lang="ru-RU" sz="16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六边形 44">
            <a:extLst>
              <a:ext uri="{FF2B5EF4-FFF2-40B4-BE49-F238E27FC236}">
                <a16:creationId xmlns:a16="http://schemas.microsoft.com/office/drawing/2014/main" id="{2DE57764-11F1-3388-121E-F3B5D67155E9}"/>
              </a:ext>
            </a:extLst>
          </p:cNvPr>
          <p:cNvSpPr/>
          <p:nvPr/>
        </p:nvSpPr>
        <p:spPr>
          <a:xfrm>
            <a:off x="9183758" y="1531215"/>
            <a:ext cx="2937932" cy="371845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Экономическая эффективность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矩形 111">
            <a:extLst>
              <a:ext uri="{FF2B5EF4-FFF2-40B4-BE49-F238E27FC236}">
                <a16:creationId xmlns:a16="http://schemas.microsoft.com/office/drawing/2014/main" id="{0C847746-7468-C390-31EF-7C6009CF9750}"/>
              </a:ext>
            </a:extLst>
          </p:cNvPr>
          <p:cNvSpPr/>
          <p:nvPr/>
        </p:nvSpPr>
        <p:spPr>
          <a:xfrm>
            <a:off x="9242610" y="1960014"/>
            <a:ext cx="2659242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矩形 112">
            <a:extLst>
              <a:ext uri="{FF2B5EF4-FFF2-40B4-BE49-F238E27FC236}">
                <a16:creationId xmlns:a16="http://schemas.microsoft.com/office/drawing/2014/main" id="{DA0EA028-16C3-2A51-25A5-D7C7EC660058}"/>
              </a:ext>
            </a:extLst>
          </p:cNvPr>
          <p:cNvSpPr/>
          <p:nvPr/>
        </p:nvSpPr>
        <p:spPr>
          <a:xfrm>
            <a:off x="10009964" y="4765052"/>
            <a:ext cx="1257672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en-US" sz="1300" b="1" dirty="0">
                <a:solidFill>
                  <a:srgbClr val="C00000"/>
                </a:solidFill>
              </a:rPr>
              <a:t>4. </a:t>
            </a:r>
            <a:r>
              <a:rPr lang="it-IT" sz="1300" b="1" dirty="0">
                <a:solidFill>
                  <a:srgbClr val="C00000"/>
                </a:solidFill>
              </a:rPr>
              <a:t>Cloud AI APIs + Edge Scalability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" name="AutoShape 28">
            <a:extLst>
              <a:ext uri="{FF2B5EF4-FFF2-40B4-BE49-F238E27FC236}">
                <a16:creationId xmlns:a16="http://schemas.microsoft.com/office/drawing/2014/main" id="{7A66F04D-D679-DA39-AEE7-DF135B726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6094" y="2227633"/>
            <a:ext cx="715923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algn="ctr"/>
            <a:r>
              <a:rPr lang="ru-RU" sz="1600" dirty="0"/>
              <a:t>Высокая масштабируемость и доступная стоимость</a:t>
            </a:r>
            <a:endParaRPr lang="kk-KZ" sz="1600" dirty="0"/>
          </a:p>
        </p:txBody>
      </p:sp>
    </p:spTree>
    <p:extLst>
      <p:ext uri="{BB962C8B-B14F-4D97-AF65-F5344CB8AC3E}">
        <p14:creationId xmlns:p14="http://schemas.microsoft.com/office/powerpoint/2010/main" val="865107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182E3CDB-5EE8-49FE-B70B-B118BFEDF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390" y="314618"/>
            <a:ext cx="10740640" cy="4419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Кейс умного магазина: Статистика потока клиентов в автосалоне 4S Shop</a:t>
            </a:r>
            <a:endParaRPr b="0" u="none" dirty="0">
              <a:latin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665F46-06C0-49C0-9DB5-65BAFBDEDAC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40390" y="1336812"/>
            <a:ext cx="5383332" cy="1023256"/>
          </a:xfrm>
        </p:spPr>
        <p:txBody>
          <a:bodyPr>
            <a:noAutofit/>
          </a:bodyPr>
          <a:lstStyle/>
          <a:p>
            <a:pPr marL="11113" indent="0">
              <a:buNone/>
            </a:pPr>
            <a:r>
              <a:rPr lang="ru-RU" sz="1100" b="1" dirty="0"/>
              <a:t>Сценарий:</a:t>
            </a:r>
            <a:endParaRPr lang="en-US" sz="1100" b="1" dirty="0"/>
          </a:p>
          <a:p>
            <a:pPr marL="239713" indent="-228600">
              <a:buFont typeface="+mj-lt"/>
              <a:buAutoNum type="arabicPeriod"/>
            </a:pPr>
            <a:r>
              <a:rPr lang="ru-RU" sz="1100" dirty="0"/>
              <a:t>Невозможно точно подсчитать количество клиентов, данные на </a:t>
            </a:r>
            <a:r>
              <a:rPr lang="ru-RU" sz="1100" dirty="0" err="1"/>
              <a:t>дашборде</a:t>
            </a:r>
            <a:r>
              <a:rPr lang="ru-RU" sz="1100" dirty="0"/>
              <a:t> не отображаются.</a:t>
            </a:r>
          </a:p>
          <a:p>
            <a:pPr marL="239713" indent="-228600">
              <a:buFont typeface="+mj-lt"/>
              <a:buAutoNum type="arabicPeriod"/>
            </a:pPr>
            <a:r>
              <a:rPr lang="ru-RU" sz="1100" dirty="0"/>
              <a:t>Трудно отличить сотрудников магазина от реальных покупателей, что мешает анализу поведения клиентов.</a:t>
            </a:r>
          </a:p>
          <a:p>
            <a:pPr marL="239713" indent="-228600">
              <a:buFont typeface="+mj-lt"/>
              <a:buAutoNum type="arabicPeriod"/>
            </a:pPr>
            <a:r>
              <a:rPr lang="ru-RU" sz="1100" dirty="0"/>
              <a:t>Облачный видеоанализ — дорогой (дорогой апгрейд магазина, сложное развёртывание, высокая задержка).</a:t>
            </a:r>
          </a:p>
          <a:p>
            <a:pPr lvl="1">
              <a:spcAft>
                <a:spcPts val="0"/>
              </a:spcAft>
            </a:pPr>
            <a:endParaRPr kumimoji="1" lang="zh-CN" altLang="en-US" sz="1100" dirty="0">
              <a:solidFill>
                <a:srgbClr val="000000"/>
              </a:solidFill>
              <a:latin typeface="+mn-lt"/>
            </a:endParaRPr>
          </a:p>
          <a:p>
            <a:pPr marL="171364" indent="-171364" defTabSz="1218590">
              <a:spcAft>
                <a:spcPts val="0"/>
              </a:spcAft>
              <a:buClr>
                <a:srgbClr val="B7CD32"/>
              </a:buClr>
            </a:pPr>
            <a:endParaRPr lang="zh-CN" altLang="en-US" sz="1100" dirty="0"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15D52C-FA4A-4610-B7D4-462BFEFF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90" y="3033809"/>
            <a:ext cx="5777265" cy="29794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3F2A665-4C6F-E64F-F9BF-594177AF13AF}"/>
              </a:ext>
            </a:extLst>
          </p:cNvPr>
          <p:cNvSpPr/>
          <p:nvPr/>
        </p:nvSpPr>
        <p:spPr>
          <a:xfrm>
            <a:off x="7178448" y="2072442"/>
            <a:ext cx="4397326" cy="3288061"/>
          </a:xfrm>
          <a:prstGeom prst="rect">
            <a:avLst/>
          </a:prstGeom>
          <a:noFill/>
          <a:ln w="3175" cap="flat" cmpd="sng" algn="ctr">
            <a:solidFill>
              <a:srgbClr val="DDDDDD">
                <a:lumMod val="9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32" tIns="45666" rIns="91332" bIns="456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10DD98F-A898-E8B5-BED2-CCD5B1058BD7}"/>
              </a:ext>
            </a:extLst>
          </p:cNvPr>
          <p:cNvSpPr/>
          <p:nvPr/>
        </p:nvSpPr>
        <p:spPr>
          <a:xfrm>
            <a:off x="7353205" y="2307443"/>
            <a:ext cx="4056916" cy="2874157"/>
          </a:xfrm>
          <a:prstGeom prst="rect">
            <a:avLst/>
          </a:prstGeom>
          <a:solidFill>
            <a:srgbClr val="666666">
              <a:lumMod val="20000"/>
              <a:lumOff val="80000"/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32" tIns="45666" rIns="91332" bIns="456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D697A9-B454-D68A-E0FD-264FA63EDF54}"/>
              </a:ext>
            </a:extLst>
          </p:cNvPr>
          <p:cNvSpPr/>
          <p:nvPr/>
        </p:nvSpPr>
        <p:spPr>
          <a:xfrm>
            <a:off x="7377165" y="2324153"/>
            <a:ext cx="3920313" cy="19828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Huawei предоставляет ключевые AI-возможности через синергию </a:t>
            </a:r>
            <a:r>
              <a:rPr lang="ru-RU" sz="11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"устройство + облако" (</a:t>
            </a:r>
            <a:r>
              <a:rPr lang="ru-RU" sz="1100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device-cloud</a:t>
            </a:r>
            <a:r>
              <a:rPr lang="ru-RU" sz="11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ru-RU" sz="1100" b="1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synergy</a:t>
            </a:r>
            <a:r>
              <a:rPr lang="ru-RU" sz="11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).</a:t>
            </a:r>
            <a:br>
              <a:rPr lang="ru-RU" sz="11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ru-RU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Обработка происходит на устройствах, обеспечивая высокую отзывчивость и эффективность, снижая расходы на миграцию в облако.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Huawei предлагает </a:t>
            </a:r>
            <a:r>
              <a:rPr lang="ru-RU" sz="11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AI-видеоанализ</a:t>
            </a:r>
            <a:r>
              <a:rPr lang="ru-RU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который позволяет:</a:t>
            </a:r>
          </a:p>
          <a:p>
            <a:pPr marL="457200" lvl="1"/>
            <a:r>
              <a:rPr lang="ru-RU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Отличать сотрудников магазина от клиентов</a:t>
            </a:r>
          </a:p>
          <a:p>
            <a:pPr marL="457200" lvl="1"/>
            <a:r>
              <a:rPr lang="ru-RU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Подсчитывать реальное количество посетителей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Магазину нужно лишь подключить существующие видеопотоки с камер — это упрощает модернизацию и снижает сроки и стоимость внедрения.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732454-17DF-0707-49DF-E1DE5B6C456A}"/>
              </a:ext>
            </a:extLst>
          </p:cNvPr>
          <p:cNvSpPr txBox="1"/>
          <p:nvPr/>
        </p:nvSpPr>
        <p:spPr>
          <a:xfrm>
            <a:off x="8404346" y="1929757"/>
            <a:ext cx="1865949" cy="246221"/>
          </a:xfrm>
          <a:prstGeom prst="rect">
            <a:avLst/>
          </a:prstGeom>
          <a:solidFill>
            <a:srgbClr val="C00000"/>
          </a:solidFill>
        </p:spPr>
        <p:txBody>
          <a:bodyPr wrap="square" anchor="ctr" anchorCtr="0">
            <a:noAutofit/>
          </a:bodyPr>
          <a:lstStyle>
            <a:defPPr>
              <a:defRPr lang="en-US"/>
            </a:defPPr>
            <a:lvl1pPr algn="ctr" defTabSz="1217616">
              <a:defRPr sz="1200" b="1" kern="0">
                <a:solidFill>
                  <a:srgbClr val="FFFFFF"/>
                </a:solidFill>
                <a:latin typeface="Arial"/>
                <a:ea typeface="微软雅黑"/>
              </a:defRPr>
            </a:lvl1pPr>
          </a:lstStyle>
          <a:p>
            <a:pPr>
              <a:buNone/>
            </a:pPr>
            <a:r>
              <a:rPr lang="ru-RU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392638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4E66-C304-933E-5D4B-E04BB602A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BDD7A6A2-C9BE-9FFA-A960-260F717E5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98" y="265740"/>
            <a:ext cx="11538071" cy="415879"/>
          </a:xfrm>
        </p:spPr>
        <p:txBody>
          <a:bodyPr anchor="ctr">
            <a:noAutofit/>
          </a:bodyPr>
          <a:lstStyle/>
          <a:p>
            <a:pPr fontAlgn="ctr"/>
            <a:r>
              <a:rPr lang="kk-KZ" sz="2400" dirty="0"/>
              <a:t>Бизнес-результаты внедрения </a:t>
            </a:r>
            <a:r>
              <a:rPr lang="en-US" sz="2400" dirty="0"/>
              <a:t>AI Huawei</a:t>
            </a:r>
            <a:endParaRPr lang="en-US" altLang="zh-CN" sz="2100" dirty="0">
              <a:latin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5660317-4928-F171-E488-1DB75F213DB5}"/>
              </a:ext>
            </a:extLst>
          </p:cNvPr>
          <p:cNvGrpSpPr/>
          <p:nvPr/>
        </p:nvGrpSpPr>
        <p:grpSpPr>
          <a:xfrm>
            <a:off x="599518" y="4482844"/>
            <a:ext cx="10997726" cy="1569631"/>
            <a:chOff x="349105" y="625534"/>
            <a:chExt cx="7706963" cy="642647"/>
          </a:xfrm>
        </p:grpSpPr>
        <p:sp>
          <p:nvSpPr>
            <p:cNvPr id="37" name="手杖形箭头 8">
              <a:extLst>
                <a:ext uri="{FF2B5EF4-FFF2-40B4-BE49-F238E27FC236}">
                  <a16:creationId xmlns:a16="http://schemas.microsoft.com/office/drawing/2014/main" id="{61AB73CE-00D8-0D31-9C09-66B1DDF7092F}"/>
                </a:ext>
              </a:extLst>
            </p:cNvPr>
            <p:cNvSpPr/>
            <p:nvPr/>
          </p:nvSpPr>
          <p:spPr bwMode="auto">
            <a:xfrm rot="5400000" flipH="1">
              <a:off x="4772098" y="-2015788"/>
              <a:ext cx="642647" cy="5925292"/>
            </a:xfrm>
            <a:prstGeom prst="uturnArrow">
              <a:avLst>
                <a:gd name="adj1" fmla="val 5083"/>
                <a:gd name="adj2" fmla="val 6825"/>
                <a:gd name="adj3" fmla="val 13034"/>
                <a:gd name="adj4" fmla="val 47858"/>
                <a:gd name="adj5" fmla="val 100000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50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marL="0" marR="0" lvl="0" indent="-263317" algn="ctr" defTabSz="91375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Huawei Sans" pitchFamily="34" charset="0"/>
                <a:sym typeface=""/>
              </a:endParaRPr>
            </a:p>
          </p:txBody>
        </p:sp>
        <p:sp>
          <p:nvSpPr>
            <p:cNvPr id="38" name="手杖形箭头 9">
              <a:extLst>
                <a:ext uri="{FF2B5EF4-FFF2-40B4-BE49-F238E27FC236}">
                  <a16:creationId xmlns:a16="http://schemas.microsoft.com/office/drawing/2014/main" id="{AF083773-862E-8230-F403-59E095785840}"/>
                </a:ext>
              </a:extLst>
            </p:cNvPr>
            <p:cNvSpPr/>
            <p:nvPr/>
          </p:nvSpPr>
          <p:spPr bwMode="auto">
            <a:xfrm rot="16200000" flipH="1">
              <a:off x="3232296" y="-2257657"/>
              <a:ext cx="642647" cy="6409029"/>
            </a:xfrm>
            <a:prstGeom prst="uturnArrow">
              <a:avLst>
                <a:gd name="adj1" fmla="val 5083"/>
                <a:gd name="adj2" fmla="val 6825"/>
                <a:gd name="adj3" fmla="val 13034"/>
                <a:gd name="adj4" fmla="val 47858"/>
                <a:gd name="adj5" fmla="val 100000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50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marL="0" marR="0" lvl="0" indent="-263317" algn="ctr" defTabSz="91375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Huawei Sans" pitchFamily="34" charset="0"/>
                <a:sym typeface="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5DE06A21-3E2F-7AA9-48F2-7A216AB364A2}"/>
              </a:ext>
            </a:extLst>
          </p:cNvPr>
          <p:cNvSpPr/>
          <p:nvPr/>
        </p:nvSpPr>
        <p:spPr>
          <a:xfrm>
            <a:off x="718984" y="1452508"/>
            <a:ext cx="5134430" cy="11085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2" tIns="60937" rIns="121872" bIns="609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sz="1300" b="1" dirty="0">
                <a:solidFill>
                  <a:srgbClr val="1D1D1A"/>
                </a:solidFill>
              </a:rPr>
              <a:t>–85% ручной работы</a:t>
            </a:r>
            <a:r>
              <a:rPr lang="ru-RU" sz="1300" dirty="0">
                <a:solidFill>
                  <a:srgbClr val="1D1D1A"/>
                </a:solidFill>
              </a:rPr>
              <a:t> благодаря CV и автоматизации (</a:t>
            </a:r>
            <a:r>
              <a:rPr lang="ru-RU" sz="1300" dirty="0" err="1">
                <a:solidFill>
                  <a:srgbClr val="1D1D1A"/>
                </a:solidFill>
              </a:rPr>
              <a:t>Shandong</a:t>
            </a:r>
            <a:r>
              <a:rPr lang="ru-RU" sz="1300" dirty="0">
                <a:solidFill>
                  <a:srgbClr val="1D1D1A"/>
                </a:solidFill>
              </a:rPr>
              <a:t> Energy)</a:t>
            </a:r>
          </a:p>
          <a:p>
            <a:r>
              <a:rPr lang="ru-RU" sz="1300" b="1" dirty="0">
                <a:solidFill>
                  <a:srgbClr val="1D1D1A"/>
                </a:solidFill>
              </a:rPr>
              <a:t>+30× эффективность</a:t>
            </a:r>
            <a:r>
              <a:rPr lang="ru-RU" sz="1300" dirty="0">
                <a:solidFill>
                  <a:srgbClr val="1D1D1A"/>
                </a:solidFill>
              </a:rPr>
              <a:t> анализа в энергетике (</a:t>
            </a:r>
            <a:r>
              <a:rPr lang="ru-RU" sz="1300" dirty="0" err="1">
                <a:solidFill>
                  <a:srgbClr val="1D1D1A"/>
                </a:solidFill>
              </a:rPr>
              <a:t>Chongqing</a:t>
            </a:r>
            <a:r>
              <a:rPr lang="ru-RU" sz="1300" dirty="0">
                <a:solidFill>
                  <a:srgbClr val="1D1D1A"/>
                </a:solidFill>
              </a:rPr>
              <a:t> Electric Power)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2B81159-69C2-1C18-B687-57BB30DDA410}"/>
              </a:ext>
            </a:extLst>
          </p:cNvPr>
          <p:cNvSpPr txBox="1"/>
          <p:nvPr/>
        </p:nvSpPr>
        <p:spPr>
          <a:xfrm>
            <a:off x="695967" y="1007791"/>
            <a:ext cx="5167311" cy="345592"/>
          </a:xfrm>
          <a:prstGeom prst="rect">
            <a:avLst/>
          </a:prstGeom>
          <a:solidFill>
            <a:srgbClr val="C00000"/>
          </a:solidFill>
        </p:spPr>
        <p:txBody>
          <a:bodyPr wrap="square" lIns="95963" tIns="0" rIns="95963" bIns="0" rtlCol="0" anchor="ctr" anchorCtr="0">
            <a:noAutofit/>
          </a:bodyPr>
          <a:lstStyle/>
          <a:p>
            <a:pPr lvl="0" algn="ctr" defTabSz="914204" fontAlgn="ctr">
              <a:defRPr/>
            </a:pPr>
            <a:r>
              <a:rPr lang="kk-KZ" sz="1600" dirty="0">
                <a:solidFill>
                  <a:srgbClr val="FFFFFF"/>
                </a:solidFill>
              </a:rPr>
              <a:t>Производственные и инфраструктурные отрасли: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矩形 38">
            <a:extLst>
              <a:ext uri="{FF2B5EF4-FFF2-40B4-BE49-F238E27FC236}">
                <a16:creationId xmlns:a16="http://schemas.microsoft.com/office/drawing/2014/main" id="{A71DE3B9-8967-F75F-9AC9-19E10FAEB9D7}"/>
              </a:ext>
            </a:extLst>
          </p:cNvPr>
          <p:cNvSpPr/>
          <p:nvPr/>
        </p:nvSpPr>
        <p:spPr>
          <a:xfrm>
            <a:off x="6224434" y="1353384"/>
            <a:ext cx="5134430" cy="12076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2" tIns="60937" rIns="121872" bIns="609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sz="1200" b="1" dirty="0">
                <a:solidFill>
                  <a:srgbClr val="1D1D1A"/>
                </a:solidFill>
              </a:rPr>
              <a:t>+20% точность</a:t>
            </a:r>
            <a:r>
              <a:rPr lang="ru-RU" sz="1200" dirty="0">
                <a:solidFill>
                  <a:srgbClr val="1D1D1A"/>
                </a:solidFill>
              </a:rPr>
              <a:t> отслеживания залогов и имущества (SPDB </a:t>
            </a:r>
            <a:r>
              <a:rPr lang="ru-RU" sz="1200" dirty="0" err="1">
                <a:solidFill>
                  <a:srgbClr val="1D1D1A"/>
                </a:solidFill>
              </a:rPr>
              <a:t>Finwarehouse</a:t>
            </a:r>
            <a:r>
              <a:rPr lang="ru-RU" sz="1200" dirty="0">
                <a:solidFill>
                  <a:srgbClr val="1D1D1A"/>
                </a:solidFill>
              </a:rPr>
              <a:t>)</a:t>
            </a:r>
          </a:p>
          <a:p>
            <a:r>
              <a:rPr lang="ru-RU" sz="1200" b="1" dirty="0">
                <a:solidFill>
                  <a:srgbClr val="1D1D1A"/>
                </a:solidFill>
              </a:rPr>
              <a:t>–93% трудозатрат на разработку моделей</a:t>
            </a:r>
            <a:r>
              <a:rPr lang="ru-RU" sz="1200" dirty="0">
                <a:solidFill>
                  <a:srgbClr val="1D1D1A"/>
                </a:solidFill>
              </a:rPr>
              <a:t>, </a:t>
            </a:r>
            <a:r>
              <a:rPr lang="ru-RU" sz="1200" b="1" dirty="0">
                <a:solidFill>
                  <a:srgbClr val="1D1D1A"/>
                </a:solidFill>
              </a:rPr>
              <a:t>–90% срок внедрения</a:t>
            </a:r>
            <a:endParaRPr lang="ru-RU" sz="1200" dirty="0">
              <a:solidFill>
                <a:srgbClr val="1D1D1A"/>
              </a:solidFill>
            </a:endParaRPr>
          </a:p>
          <a:p>
            <a:r>
              <a:rPr lang="ru-RU" sz="1200" b="1" dirty="0">
                <a:solidFill>
                  <a:srgbClr val="1D1D1A"/>
                </a:solidFill>
              </a:rPr>
              <a:t>5× ускорение документооборота</a:t>
            </a:r>
            <a:r>
              <a:rPr lang="ru-RU" sz="1200" dirty="0">
                <a:solidFill>
                  <a:srgbClr val="1D1D1A"/>
                </a:solidFill>
              </a:rPr>
              <a:t> с AI </a:t>
            </a:r>
            <a:r>
              <a:rPr lang="ru-RU" sz="1200" dirty="0" err="1">
                <a:solidFill>
                  <a:srgbClr val="1D1D1A"/>
                </a:solidFill>
              </a:rPr>
              <a:t>Automator</a:t>
            </a:r>
            <a:r>
              <a:rPr lang="ru-RU" sz="1200" dirty="0">
                <a:solidFill>
                  <a:srgbClr val="1D1D1A"/>
                </a:solidFill>
              </a:rPr>
              <a:t> (OCR + RPA)</a:t>
            </a:r>
          </a:p>
        </p:txBody>
      </p:sp>
      <p:sp>
        <p:nvSpPr>
          <p:cNvPr id="5" name="矩形 41">
            <a:extLst>
              <a:ext uri="{FF2B5EF4-FFF2-40B4-BE49-F238E27FC236}">
                <a16:creationId xmlns:a16="http://schemas.microsoft.com/office/drawing/2014/main" id="{AEEC1AD2-759F-A7B9-7E72-9524097900B5}"/>
              </a:ext>
            </a:extLst>
          </p:cNvPr>
          <p:cNvSpPr/>
          <p:nvPr/>
        </p:nvSpPr>
        <p:spPr>
          <a:xfrm>
            <a:off x="6196485" y="2561010"/>
            <a:ext cx="5114702" cy="175432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endParaRPr lang="ru-RU" sz="1400" dirty="0"/>
          </a:p>
        </p:txBody>
      </p:sp>
      <p:sp>
        <p:nvSpPr>
          <p:cNvPr id="6" name="文本框 43">
            <a:extLst>
              <a:ext uri="{FF2B5EF4-FFF2-40B4-BE49-F238E27FC236}">
                <a16:creationId xmlns:a16="http://schemas.microsoft.com/office/drawing/2014/main" id="{99375C33-BEBC-6AD0-E81F-129B64C27C87}"/>
              </a:ext>
            </a:extLst>
          </p:cNvPr>
          <p:cNvSpPr txBox="1"/>
          <p:nvPr/>
        </p:nvSpPr>
        <p:spPr>
          <a:xfrm>
            <a:off x="6201417" y="1005596"/>
            <a:ext cx="5167311" cy="345592"/>
          </a:xfrm>
          <a:prstGeom prst="rect">
            <a:avLst/>
          </a:prstGeom>
          <a:solidFill>
            <a:srgbClr val="C00000"/>
          </a:solidFill>
        </p:spPr>
        <p:txBody>
          <a:bodyPr wrap="square" lIns="95963" tIns="0" rIns="95963" bIns="0" rtlCol="0" anchor="ctr" anchorCtr="0">
            <a:noAutofit/>
          </a:bodyPr>
          <a:lstStyle/>
          <a:p>
            <a:pPr lvl="0" algn="ctr" defTabSz="914204" fontAlgn="ctr">
              <a:defRPr/>
            </a:pPr>
            <a:r>
              <a:rPr lang="kk-KZ" sz="1600" dirty="0">
                <a:solidFill>
                  <a:srgbClr val="FFFFFF"/>
                </a:solidFill>
              </a:rPr>
              <a:t>Финансовый сектор: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矩形 38">
            <a:extLst>
              <a:ext uri="{FF2B5EF4-FFF2-40B4-BE49-F238E27FC236}">
                <a16:creationId xmlns:a16="http://schemas.microsoft.com/office/drawing/2014/main" id="{B2BB7867-684A-F30B-5EE9-092D5CFACFE0}"/>
              </a:ext>
            </a:extLst>
          </p:cNvPr>
          <p:cNvSpPr/>
          <p:nvPr/>
        </p:nvSpPr>
        <p:spPr>
          <a:xfrm>
            <a:off x="756797" y="3136907"/>
            <a:ext cx="5134430" cy="9926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2" tIns="60937" rIns="121872" bIns="609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sz="1300" b="1" dirty="0">
                <a:solidFill>
                  <a:srgbClr val="1D1D1A"/>
                </a:solidFill>
              </a:rPr>
              <a:t>Одна модель</a:t>
            </a:r>
            <a:r>
              <a:rPr lang="ru-RU" sz="1300" dirty="0">
                <a:solidFill>
                  <a:srgbClr val="1D1D1A"/>
                </a:solidFill>
              </a:rPr>
              <a:t> вместо десятков: от приёмки до складского учёта</a:t>
            </a:r>
          </a:p>
          <a:p>
            <a:r>
              <a:rPr lang="ru-RU" sz="1300" b="1" dirty="0">
                <a:solidFill>
                  <a:srgbClr val="1D1D1A"/>
                </a:solidFill>
              </a:rPr>
              <a:t>Снижение потребности в ручной разметке на 95%</a:t>
            </a:r>
            <a:endParaRPr lang="ru-RU" sz="1300" dirty="0">
              <a:solidFill>
                <a:srgbClr val="1D1D1A"/>
              </a:solidFill>
            </a:endParaRPr>
          </a:p>
          <a:p>
            <a:r>
              <a:rPr lang="ru-RU" sz="1300" b="1" dirty="0">
                <a:solidFill>
                  <a:srgbClr val="1D1D1A"/>
                </a:solidFill>
              </a:rPr>
              <a:t>99.99% точность</a:t>
            </a:r>
            <a:r>
              <a:rPr lang="ru-RU" sz="1300" dirty="0">
                <a:solidFill>
                  <a:srgbClr val="1D1D1A"/>
                </a:solidFill>
              </a:rPr>
              <a:t> при автоматическом контроле в реальном времени</a:t>
            </a:r>
          </a:p>
          <a:p>
            <a:r>
              <a:rPr lang="ru-RU" sz="1300" b="1" dirty="0">
                <a:solidFill>
                  <a:srgbClr val="1D1D1A"/>
                </a:solidFill>
              </a:rPr>
              <a:t>Масштабируемость и гибкость</a:t>
            </a:r>
            <a:r>
              <a:rPr lang="ru-RU" sz="1300" dirty="0">
                <a:solidFill>
                  <a:srgbClr val="1D1D1A"/>
                </a:solidFill>
              </a:rPr>
              <a:t> — от </a:t>
            </a:r>
            <a:r>
              <a:rPr lang="ru-RU" sz="1300" dirty="0" err="1">
                <a:solidFill>
                  <a:srgbClr val="1D1D1A"/>
                </a:solidFill>
              </a:rPr>
              <a:t>edge</a:t>
            </a:r>
            <a:r>
              <a:rPr lang="ru-RU" sz="1300" dirty="0">
                <a:solidFill>
                  <a:srgbClr val="1D1D1A"/>
                </a:solidFill>
              </a:rPr>
              <a:t> до облака</a:t>
            </a:r>
          </a:p>
        </p:txBody>
      </p:sp>
      <p:sp>
        <p:nvSpPr>
          <p:cNvPr id="8" name="矩形 41">
            <a:extLst>
              <a:ext uri="{FF2B5EF4-FFF2-40B4-BE49-F238E27FC236}">
                <a16:creationId xmlns:a16="http://schemas.microsoft.com/office/drawing/2014/main" id="{3180B63E-FDA8-699B-FEE2-B0758166D995}"/>
              </a:ext>
            </a:extLst>
          </p:cNvPr>
          <p:cNvSpPr/>
          <p:nvPr/>
        </p:nvSpPr>
        <p:spPr>
          <a:xfrm>
            <a:off x="3541030" y="2969399"/>
            <a:ext cx="5114702" cy="175432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endParaRPr lang="ru-RU" sz="1400" dirty="0"/>
          </a:p>
        </p:txBody>
      </p:sp>
      <p:sp>
        <p:nvSpPr>
          <p:cNvPr id="9" name="文本框 43">
            <a:extLst>
              <a:ext uri="{FF2B5EF4-FFF2-40B4-BE49-F238E27FC236}">
                <a16:creationId xmlns:a16="http://schemas.microsoft.com/office/drawing/2014/main" id="{FE39AAE6-9D72-26E9-0811-A0E291DD1CC0}"/>
              </a:ext>
            </a:extLst>
          </p:cNvPr>
          <p:cNvSpPr txBox="1"/>
          <p:nvPr/>
        </p:nvSpPr>
        <p:spPr>
          <a:xfrm>
            <a:off x="718984" y="2760923"/>
            <a:ext cx="5167311" cy="276907"/>
          </a:xfrm>
          <a:prstGeom prst="rect">
            <a:avLst/>
          </a:prstGeom>
          <a:solidFill>
            <a:srgbClr val="C00000"/>
          </a:solidFill>
        </p:spPr>
        <p:txBody>
          <a:bodyPr wrap="square" lIns="95963" tIns="0" rIns="95963" bIns="0" rtlCol="0" anchor="ctr" anchorCtr="0">
            <a:noAutofit/>
          </a:bodyPr>
          <a:lstStyle/>
          <a:p>
            <a:pPr lvl="0" algn="ctr" defTabSz="914204" fontAlgn="ctr">
              <a:defRPr/>
            </a:pPr>
            <a:r>
              <a:rPr lang="kk-KZ" sz="1600" dirty="0">
                <a:solidFill>
                  <a:srgbClr val="FFFFFF"/>
                </a:solidFill>
              </a:rPr>
              <a:t>Универсальные выгоды: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9B369199-0003-C656-B66E-419C289FA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678" y="4852160"/>
            <a:ext cx="850540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ИИ сегодня — это не эксперимент, а 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рабочий инструмент</a:t>
            </a: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трансформации отраслей.</a:t>
            </a:r>
            <a:b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Это не просто технологии.</a:t>
            </a:r>
            <a:b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ru-KZ" altLang="ru-KZ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Это — </a:t>
            </a:r>
            <a:r>
              <a:rPr kumimoji="0" lang="ru-KZ" altLang="ru-KZ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умные, решения, </a:t>
            </a:r>
            <a:r>
              <a:rPr lang="ru-KZ" altLang="ru-KZ" sz="1600" b="1" dirty="0"/>
              <a:t>дающие результат</a:t>
            </a:r>
            <a:r>
              <a:rPr lang="ru-RU" altLang="ru-KZ" sz="1600" b="1" dirty="0"/>
              <a:t>, </a:t>
            </a:r>
            <a:r>
              <a:rPr lang="ru-RU" sz="1600" dirty="0"/>
              <a:t>которые можно внедрять </a:t>
            </a:r>
            <a:r>
              <a:rPr lang="ru-RU" sz="1600" b="1" dirty="0"/>
              <a:t>быстро и многократно. </a:t>
            </a:r>
            <a:endParaRPr kumimoji="0" lang="ru-KZ" altLang="ru-KZ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" name="矩形 38">
            <a:extLst>
              <a:ext uri="{FF2B5EF4-FFF2-40B4-BE49-F238E27FC236}">
                <a16:creationId xmlns:a16="http://schemas.microsoft.com/office/drawing/2014/main" id="{5A702FA3-1199-86A4-1838-93918178E539}"/>
              </a:ext>
            </a:extLst>
          </p:cNvPr>
          <p:cNvSpPr/>
          <p:nvPr/>
        </p:nvSpPr>
        <p:spPr>
          <a:xfrm>
            <a:off x="6190545" y="3108711"/>
            <a:ext cx="5134430" cy="10208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2" tIns="60937" rIns="121872" bIns="609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KZ" altLang="ru-KZ" sz="1200" dirty="0">
                <a:solidFill>
                  <a:schemeClr val="tx1"/>
                </a:solidFill>
                <a:latin typeface="Arial" panose="020B0604020202020204" pitchFamily="34" charset="0"/>
              </a:rPr>
              <a:t>Бизнес уменьшает затраты,</a:t>
            </a:r>
            <a:r>
              <a:rPr lang="ru-RU" altLang="ru-KZ" sz="1200" dirty="0">
                <a:solidFill>
                  <a:schemeClr val="tx1"/>
                </a:solidFill>
                <a:latin typeface="Arial" panose="020B0604020202020204" pitchFamily="34" charset="0"/>
              </a:rPr>
              <a:t> п</a:t>
            </a:r>
            <a:r>
              <a:rPr lang="ru-KZ" altLang="ru-KZ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овышает</a:t>
            </a:r>
            <a:r>
              <a:rPr lang="ru-KZ" altLang="ru-KZ" sz="1200" dirty="0">
                <a:solidFill>
                  <a:schemeClr val="tx1"/>
                </a:solidFill>
                <a:latin typeface="Arial" panose="020B0604020202020204" pitchFamily="34" charset="0"/>
              </a:rPr>
              <a:t> точность,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KZ" altLang="ru-KZ" sz="1200" dirty="0">
                <a:solidFill>
                  <a:schemeClr val="tx1"/>
                </a:solidFill>
                <a:latin typeface="Arial" panose="020B0604020202020204" pitchFamily="34" charset="0"/>
              </a:rPr>
              <a:t>Автоматизирует рутину и</a:t>
            </a:r>
            <a:r>
              <a:rPr lang="ru-RU" altLang="ru-KZ" sz="1200" dirty="0">
                <a:solidFill>
                  <a:schemeClr val="tx1"/>
                </a:solidFill>
                <a:latin typeface="Arial" panose="020B0604020202020204" pitchFamily="34" charset="0"/>
              </a:rPr>
              <a:t> г</a:t>
            </a:r>
            <a:r>
              <a:rPr lang="ru-KZ" altLang="ru-KZ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отовится</a:t>
            </a:r>
            <a:r>
              <a:rPr lang="ru-KZ" altLang="ru-KZ" sz="1200" dirty="0">
                <a:solidFill>
                  <a:schemeClr val="tx1"/>
                </a:solidFill>
                <a:latin typeface="Arial" panose="020B0604020202020204" pitchFamily="34" charset="0"/>
              </a:rPr>
              <a:t> к устойчивому будущему.</a:t>
            </a:r>
          </a:p>
        </p:txBody>
      </p:sp>
      <p:sp>
        <p:nvSpPr>
          <p:cNvPr id="21" name="文本框 43">
            <a:extLst>
              <a:ext uri="{FF2B5EF4-FFF2-40B4-BE49-F238E27FC236}">
                <a16:creationId xmlns:a16="http://schemas.microsoft.com/office/drawing/2014/main" id="{49B06537-25E4-0F72-3349-A5783E106DF3}"/>
              </a:ext>
            </a:extLst>
          </p:cNvPr>
          <p:cNvSpPr txBox="1"/>
          <p:nvPr/>
        </p:nvSpPr>
        <p:spPr>
          <a:xfrm>
            <a:off x="6167528" y="2760923"/>
            <a:ext cx="5167311" cy="345592"/>
          </a:xfrm>
          <a:prstGeom prst="rect">
            <a:avLst/>
          </a:prstGeom>
          <a:solidFill>
            <a:srgbClr val="C00000"/>
          </a:solidFill>
        </p:spPr>
        <p:txBody>
          <a:bodyPr wrap="square" lIns="95963" tIns="0" rIns="95963" bIns="0" rtlCol="0" anchor="ctr" anchorCtr="0">
            <a:no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KZ" altLang="ru-KZ" sz="1600" dirty="0">
                <a:solidFill>
                  <a:schemeClr val="tx2"/>
                </a:solidFill>
              </a:rPr>
              <a:t>С помощью решений Huawei:</a:t>
            </a:r>
          </a:p>
        </p:txBody>
      </p:sp>
    </p:spTree>
    <p:extLst>
      <p:ext uri="{BB962C8B-B14F-4D97-AF65-F5344CB8AC3E}">
        <p14:creationId xmlns:p14="http://schemas.microsoft.com/office/powerpoint/2010/main" val="2254124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4AAE4F93-ED52-4225-810F-42349B71E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98" y="265740"/>
            <a:ext cx="11538071" cy="415879"/>
          </a:xfrm>
        </p:spPr>
        <p:txBody>
          <a:bodyPr anchor="ctr">
            <a:noAutofit/>
          </a:bodyPr>
          <a:lstStyle/>
          <a:p>
            <a:pPr fontAlgn="ctr"/>
            <a:r>
              <a:rPr lang="ru-RU" sz="2100" dirty="0"/>
              <a:t>Кейс </a:t>
            </a:r>
            <a:r>
              <a:rPr lang="ru-RU" sz="2100" dirty="0" err="1"/>
              <a:t>YuanFan</a:t>
            </a:r>
            <a:r>
              <a:rPr lang="ru-RU" sz="2100" dirty="0"/>
              <a:t> Technology</a:t>
            </a:r>
            <a:r>
              <a:rPr lang="en-US" sz="2100" dirty="0"/>
              <a:t>:</a:t>
            </a:r>
            <a:r>
              <a:rPr lang="ru-RU" sz="2100" dirty="0"/>
              <a:t> использование SIS для создания интеллектуального решения мониторинга колл-центра</a:t>
            </a:r>
            <a:endParaRPr lang="en-US" altLang="zh-CN" sz="2100" dirty="0">
              <a:latin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F926B02-A98F-4FA3-92FD-86C51D0E6756}"/>
              </a:ext>
            </a:extLst>
          </p:cNvPr>
          <p:cNvGrpSpPr/>
          <p:nvPr/>
        </p:nvGrpSpPr>
        <p:grpSpPr>
          <a:xfrm>
            <a:off x="468698" y="1120181"/>
            <a:ext cx="10997726" cy="1095719"/>
            <a:chOff x="349105" y="625534"/>
            <a:chExt cx="7706963" cy="642647"/>
          </a:xfrm>
        </p:grpSpPr>
        <p:sp>
          <p:nvSpPr>
            <p:cNvPr id="37" name="手杖形箭头 8">
              <a:extLst>
                <a:ext uri="{FF2B5EF4-FFF2-40B4-BE49-F238E27FC236}">
                  <a16:creationId xmlns:a16="http://schemas.microsoft.com/office/drawing/2014/main" id="{C29803D2-B3D5-40A4-8934-F29CC070050C}"/>
                </a:ext>
              </a:extLst>
            </p:cNvPr>
            <p:cNvSpPr/>
            <p:nvPr/>
          </p:nvSpPr>
          <p:spPr bwMode="auto">
            <a:xfrm rot="5400000" flipH="1">
              <a:off x="4772098" y="-2015788"/>
              <a:ext cx="642647" cy="5925292"/>
            </a:xfrm>
            <a:prstGeom prst="uturnArrow">
              <a:avLst>
                <a:gd name="adj1" fmla="val 5083"/>
                <a:gd name="adj2" fmla="val 6825"/>
                <a:gd name="adj3" fmla="val 13034"/>
                <a:gd name="adj4" fmla="val 47858"/>
                <a:gd name="adj5" fmla="val 100000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50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marL="0" marR="0" lvl="0" indent="-263317" algn="ctr" defTabSz="91375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Huawei Sans" pitchFamily="34" charset="0"/>
                <a:sym typeface=""/>
              </a:endParaRPr>
            </a:p>
          </p:txBody>
        </p:sp>
        <p:sp>
          <p:nvSpPr>
            <p:cNvPr id="38" name="手杖形箭头 9">
              <a:extLst>
                <a:ext uri="{FF2B5EF4-FFF2-40B4-BE49-F238E27FC236}">
                  <a16:creationId xmlns:a16="http://schemas.microsoft.com/office/drawing/2014/main" id="{77EAD931-F55B-45AA-8DC6-F327EC5A238F}"/>
                </a:ext>
              </a:extLst>
            </p:cNvPr>
            <p:cNvSpPr/>
            <p:nvPr/>
          </p:nvSpPr>
          <p:spPr bwMode="auto">
            <a:xfrm rot="16200000" flipH="1">
              <a:off x="3232296" y="-2257657"/>
              <a:ext cx="642647" cy="6409029"/>
            </a:xfrm>
            <a:prstGeom prst="uturnArrow">
              <a:avLst>
                <a:gd name="adj1" fmla="val 5083"/>
                <a:gd name="adj2" fmla="val 6825"/>
                <a:gd name="adj3" fmla="val 13034"/>
                <a:gd name="adj4" fmla="val 47858"/>
                <a:gd name="adj5" fmla="val 100000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50000">
                  <a:schemeClr val="bg1">
                    <a:lumMod val="50000"/>
                    <a:alpha val="20000"/>
                  </a:schemeClr>
                </a:gs>
                <a:gs pos="100000">
                  <a:schemeClr val="bg1">
                    <a:lumMod val="50000"/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marL="0" marR="0" lvl="0" indent="-263317" algn="ctr" defTabSz="91375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ct val="80000"/>
                <a:buFont typeface="Arial" pitchFamily="34" charset="0"/>
                <a:buChar char="•"/>
                <a:tabLst/>
                <a:defRPr/>
              </a:pPr>
              <a:endParaRPr kumimoji="0" lang="en-US" altLang="zh-CN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Huawei Sans" pitchFamily="34" charset="0"/>
                <a:sym typeface="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B4E54ABE-708B-4D55-9726-EA71EA81F295}"/>
              </a:ext>
            </a:extLst>
          </p:cNvPr>
          <p:cNvSpPr/>
          <p:nvPr/>
        </p:nvSpPr>
        <p:spPr>
          <a:xfrm>
            <a:off x="6331993" y="3514400"/>
            <a:ext cx="5134430" cy="17543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2" tIns="60937" rIns="121872" bIns="609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04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49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C1388B4-3DF6-4F92-9649-6A90297DCD2C}"/>
              </a:ext>
            </a:extLst>
          </p:cNvPr>
          <p:cNvSpPr/>
          <p:nvPr/>
        </p:nvSpPr>
        <p:spPr>
          <a:xfrm>
            <a:off x="1244027" y="2223689"/>
            <a:ext cx="10308933" cy="8346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2" tIns="60937" rIns="121872" bIns="609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04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49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1E3994F-02BA-4FD6-95DC-14355DA4142A}"/>
              </a:ext>
            </a:extLst>
          </p:cNvPr>
          <p:cNvSpPr/>
          <p:nvPr/>
        </p:nvSpPr>
        <p:spPr>
          <a:xfrm>
            <a:off x="1287039" y="2315987"/>
            <a:ext cx="8794114" cy="6461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ru-RU" sz="1200" dirty="0"/>
              <a:t>Требование: разработать систему мониторинга колл-центра, которая оценивает качество работы операторов путём анализа голосовых записей.</a:t>
            </a:r>
          </a:p>
          <a:p>
            <a:r>
              <a:rPr lang="ru-RU" sz="1200" dirty="0"/>
              <a:t>Проблема: </a:t>
            </a:r>
            <a:r>
              <a:rPr lang="ru-RU" sz="1200" b="1" dirty="0"/>
              <a:t>слабые возможности ИИ</a:t>
            </a:r>
            <a:r>
              <a:rPr lang="ru-RU" sz="1200" dirty="0"/>
              <a:t>, особенно в областях ASR (распознавание речи) и NLP (обработка естественного языка).</a:t>
            </a:r>
          </a:p>
          <a:p>
            <a:pPr marR="0" lvl="0" algn="l" defTabSz="121842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C21E8FB-6C61-4497-90F8-8C7313E74CB3}"/>
              </a:ext>
            </a:extLst>
          </p:cNvPr>
          <p:cNvSpPr/>
          <p:nvPr/>
        </p:nvSpPr>
        <p:spPr>
          <a:xfrm>
            <a:off x="6351721" y="3514400"/>
            <a:ext cx="5114702" cy="175432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r>
              <a:rPr lang="ru-RU" sz="1300" b="1" dirty="0"/>
              <a:t>Быстрая интеграция:</a:t>
            </a:r>
            <a:r>
              <a:rPr lang="ru-RU" sz="1300" dirty="0"/>
              <a:t> широкая библиотека SDK, готовые демо, поддержка разных источников данных (OBS и внешние ссылки). Интеграция возможна за 1 день.</a:t>
            </a:r>
          </a:p>
          <a:p>
            <a:r>
              <a:rPr lang="ru-RU" sz="1300" b="1" dirty="0"/>
              <a:t>Высокая точность:</a:t>
            </a:r>
            <a:r>
              <a:rPr lang="ru-RU" sz="1300" dirty="0"/>
              <a:t> высокая точность распознавания речи; API ключевых слов улучшает точность в конкретных тематиках.</a:t>
            </a:r>
          </a:p>
          <a:p>
            <a:r>
              <a:rPr lang="ru-RU" sz="1300" b="1" dirty="0"/>
              <a:t>Коммерческая выгода:</a:t>
            </a:r>
            <a:r>
              <a:rPr lang="ru-RU" sz="1300" dirty="0"/>
              <a:t> решение Huawei выгодно по цене.</a:t>
            </a:r>
          </a:p>
          <a:p>
            <a:r>
              <a:rPr lang="ru-RU" sz="1300" b="1" dirty="0"/>
              <a:t>Масштабируемость:</a:t>
            </a:r>
            <a:r>
              <a:rPr lang="ru-RU" sz="1300" dirty="0"/>
              <a:t> стандартные API позволяют быстро и массово развернуть решение.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240DA04-6B64-4171-9190-FDFDEA0F5233}"/>
              </a:ext>
            </a:extLst>
          </p:cNvPr>
          <p:cNvSpPr txBox="1"/>
          <p:nvPr/>
        </p:nvSpPr>
        <p:spPr>
          <a:xfrm>
            <a:off x="356323" y="2205817"/>
            <a:ext cx="892354" cy="864524"/>
          </a:xfrm>
          <a:prstGeom prst="rect">
            <a:avLst/>
          </a:prstGeom>
          <a:solidFill>
            <a:srgbClr val="C0000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204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Болевые  точки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C6BFDD9-69EA-42F9-91B6-4C7CE519B698}"/>
              </a:ext>
            </a:extLst>
          </p:cNvPr>
          <p:cNvSpPr txBox="1"/>
          <p:nvPr/>
        </p:nvSpPr>
        <p:spPr>
          <a:xfrm>
            <a:off x="6318840" y="3119200"/>
            <a:ext cx="5167311" cy="345592"/>
          </a:xfrm>
          <a:prstGeom prst="rect">
            <a:avLst/>
          </a:prstGeom>
          <a:solidFill>
            <a:srgbClr val="C00000"/>
          </a:solidFill>
        </p:spPr>
        <p:txBody>
          <a:bodyPr wrap="square" lIns="95963" tIns="0" rIns="95963" bIns="0" rtlCol="0" anchor="ctr" anchorCtr="0">
            <a:noAutofit/>
          </a:bodyPr>
          <a:lstStyle/>
          <a:p>
            <a:pPr lvl="0" algn="ctr" defTabSz="914204" fontAlgn="ctr">
              <a:defRPr/>
            </a:pPr>
            <a:r>
              <a:rPr lang="kk-KZ" sz="1600" dirty="0">
                <a:solidFill>
                  <a:srgbClr val="FFFFFF"/>
                </a:solidFill>
              </a:rPr>
              <a:t>Основные преимущества решения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42523C-C64F-476A-B32E-2DB86443BE00}"/>
              </a:ext>
            </a:extLst>
          </p:cNvPr>
          <p:cNvSpPr/>
          <p:nvPr/>
        </p:nvSpPr>
        <p:spPr>
          <a:xfrm>
            <a:off x="6353728" y="5689747"/>
            <a:ext cx="5132423" cy="4607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2" tIns="60937" rIns="121872" bIns="6093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04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3B89D21-5AC9-4B67-8BAC-7EC7781586B6}"/>
              </a:ext>
            </a:extLst>
          </p:cNvPr>
          <p:cNvSpPr/>
          <p:nvPr/>
        </p:nvSpPr>
        <p:spPr>
          <a:xfrm>
            <a:off x="6362282" y="5681846"/>
            <a:ext cx="5048931" cy="3363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1218664" fontAlgn="ctr">
              <a:lnSpc>
                <a:spcPct val="150000"/>
              </a:lnSpc>
              <a:defRPr/>
            </a:pPr>
            <a:r>
              <a:rPr lang="ru-RU" sz="1300" dirty="0"/>
              <a:t>Готовое к использованию, экономически эффективное решение.</a:t>
            </a:r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DC5C1B0-EF6B-4A03-AA5A-4C1338647606}"/>
              </a:ext>
            </a:extLst>
          </p:cNvPr>
          <p:cNvSpPr txBox="1"/>
          <p:nvPr/>
        </p:nvSpPr>
        <p:spPr>
          <a:xfrm>
            <a:off x="6351382" y="5344154"/>
            <a:ext cx="5106146" cy="345592"/>
          </a:xfrm>
          <a:prstGeom prst="rect">
            <a:avLst/>
          </a:prstGeom>
          <a:solidFill>
            <a:srgbClr val="C00000"/>
          </a:solidFill>
        </p:spPr>
        <p:txBody>
          <a:bodyPr wrap="square" lIns="95963" tIns="0" rIns="95963" bIns="0" rtlCol="0" anchor="ctr" anchorCtr="0">
            <a:noAutofit/>
          </a:bodyPr>
          <a:lstStyle/>
          <a:p>
            <a:pPr lvl="0" algn="ctr" defTabSz="914204" fontAlgn="ctr">
              <a:defRPr/>
            </a:pPr>
            <a:r>
              <a:rPr lang="kk-KZ" sz="1600" dirty="0">
                <a:solidFill>
                  <a:srgbClr val="FFFFFF"/>
                </a:solidFill>
              </a:rPr>
              <a:t>Преимущеста для клиента: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F127EB6-5B9C-4702-B48F-2694C03946B1}"/>
              </a:ext>
            </a:extLst>
          </p:cNvPr>
          <p:cNvSpPr/>
          <p:nvPr/>
        </p:nvSpPr>
        <p:spPr>
          <a:xfrm>
            <a:off x="2714830" y="1401449"/>
            <a:ext cx="8604548" cy="7673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noAutofit/>
          </a:bodyPr>
          <a:lstStyle/>
          <a:p>
            <a:r>
              <a:rPr lang="ru-RU" sz="1300" b="1" dirty="0" err="1"/>
              <a:t>YuanFan</a:t>
            </a:r>
            <a:r>
              <a:rPr lang="ru-RU" sz="1300" b="1" dirty="0"/>
              <a:t> Technology</a:t>
            </a:r>
            <a:r>
              <a:rPr lang="ru-RU" sz="1300" dirty="0"/>
              <a:t> — это высокотехнологичная компания, предоставляющая решения в области телекоммуникаций, мобильного интернета и корпоративных коммуникационных услуг.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0C4BB6DD-3FD4-4226-A5DA-90C277FD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7" y="1265905"/>
            <a:ext cx="1790700" cy="685800"/>
          </a:xfrm>
          <a:prstGeom prst="rect">
            <a:avLst/>
          </a:prstGeom>
        </p:spPr>
      </p:pic>
      <p:sp>
        <p:nvSpPr>
          <p:cNvPr id="50" name="圆角矩形 23">
            <a:extLst>
              <a:ext uri="{FF2B5EF4-FFF2-40B4-BE49-F238E27FC236}">
                <a16:creationId xmlns:a16="http://schemas.microsoft.com/office/drawing/2014/main" id="{BD16B653-118A-4193-AB79-B72E7ABECFE6}"/>
              </a:ext>
            </a:extLst>
          </p:cNvPr>
          <p:cNvSpPr/>
          <p:nvPr/>
        </p:nvSpPr>
        <p:spPr bwMode="auto">
          <a:xfrm>
            <a:off x="1098649" y="4720942"/>
            <a:ext cx="731661" cy="549016"/>
          </a:xfrm>
          <a:prstGeom prst="roundRect">
            <a:avLst>
              <a:gd name="adj" fmla="val 7515"/>
            </a:avLst>
          </a:prstGeom>
          <a:solidFill>
            <a:srgbClr val="E6E6E6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lvl="0" algn="ctr" defTabSz="914400" fontAlgn="ctr">
              <a:defRPr/>
            </a:pPr>
            <a:r>
              <a:rPr lang="ru-RU" sz="1000" dirty="0"/>
              <a:t>Аудиофайлы с записями колл-центра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51" name="圆角矩形 23">
            <a:extLst>
              <a:ext uri="{FF2B5EF4-FFF2-40B4-BE49-F238E27FC236}">
                <a16:creationId xmlns:a16="http://schemas.microsoft.com/office/drawing/2014/main" id="{0C4E0954-A3D2-4722-9CEE-F41FED2157E2}"/>
              </a:ext>
            </a:extLst>
          </p:cNvPr>
          <p:cNvSpPr/>
          <p:nvPr/>
        </p:nvSpPr>
        <p:spPr bwMode="auto">
          <a:xfrm>
            <a:off x="2062775" y="4726519"/>
            <a:ext cx="896930" cy="542909"/>
          </a:xfrm>
          <a:prstGeom prst="roundRect">
            <a:avLst>
              <a:gd name="adj" fmla="val 7515"/>
            </a:avLst>
          </a:prstGeom>
          <a:solidFill>
            <a:srgbClr val="FF0000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lvl="0" algn="ctr" defTabSz="914400" fontAlgn="ctr">
              <a:defRPr/>
            </a:pPr>
            <a:r>
              <a:rPr lang="kk-KZ" sz="1000" dirty="0"/>
              <a:t>Распознавание речи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52" name="圆角矩形 23">
            <a:extLst>
              <a:ext uri="{FF2B5EF4-FFF2-40B4-BE49-F238E27FC236}">
                <a16:creationId xmlns:a16="http://schemas.microsoft.com/office/drawing/2014/main" id="{05FFC0E5-5FD3-4796-9A16-B5246B9441E3}"/>
              </a:ext>
            </a:extLst>
          </p:cNvPr>
          <p:cNvSpPr/>
          <p:nvPr/>
        </p:nvSpPr>
        <p:spPr bwMode="auto">
          <a:xfrm>
            <a:off x="4717462" y="4674170"/>
            <a:ext cx="1338493" cy="676235"/>
          </a:xfrm>
          <a:prstGeom prst="roundRect">
            <a:avLst>
              <a:gd name="adj" fmla="val 7515"/>
            </a:avLst>
          </a:prstGeom>
          <a:solidFill>
            <a:srgbClr val="E6E6E6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lvl="0" algn="ctr" defTabSz="914400" fontAlgn="ctr">
              <a:defRPr/>
            </a:pPr>
            <a:r>
              <a:rPr lang="ru-RU" sz="1000" dirty="0"/>
              <a:t>Автоматическое выявление нарушений или отклонений в обслуживании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56B987-B67F-4140-A99B-AF6AD5208F36}"/>
              </a:ext>
            </a:extLst>
          </p:cNvPr>
          <p:cNvGrpSpPr/>
          <p:nvPr/>
        </p:nvGrpSpPr>
        <p:grpSpPr>
          <a:xfrm>
            <a:off x="3117047" y="4448700"/>
            <a:ext cx="1251581" cy="1101170"/>
            <a:chOff x="6626841" y="-1014252"/>
            <a:chExt cx="1287231" cy="1495682"/>
          </a:xfrm>
        </p:grpSpPr>
        <p:sp>
          <p:nvSpPr>
            <p:cNvPr id="54" name="任意多边形: 形状 121">
              <a:extLst>
                <a:ext uri="{FF2B5EF4-FFF2-40B4-BE49-F238E27FC236}">
                  <a16:creationId xmlns:a16="http://schemas.microsoft.com/office/drawing/2014/main" id="{F1E17C1C-980A-4D3E-AE77-D5DF07D8E03A}"/>
                </a:ext>
              </a:extLst>
            </p:cNvPr>
            <p:cNvSpPr/>
            <p:nvPr/>
          </p:nvSpPr>
          <p:spPr>
            <a:xfrm>
              <a:off x="7147801" y="-1014252"/>
              <a:ext cx="482371" cy="554449"/>
            </a:xfrm>
            <a:custGeom>
              <a:avLst/>
              <a:gdLst>
                <a:gd name="connsiteX0" fmla="*/ 0 w 554449"/>
                <a:gd name="connsiteY0" fmla="*/ 247997 h 495993"/>
                <a:gd name="connsiteX1" fmla="*/ 123998 w 554449"/>
                <a:gd name="connsiteY1" fmla="*/ 0 h 495993"/>
                <a:gd name="connsiteX2" fmla="*/ 430451 w 554449"/>
                <a:gd name="connsiteY2" fmla="*/ 0 h 495993"/>
                <a:gd name="connsiteX3" fmla="*/ 554449 w 554449"/>
                <a:gd name="connsiteY3" fmla="*/ 247997 h 495993"/>
                <a:gd name="connsiteX4" fmla="*/ 430451 w 554449"/>
                <a:gd name="connsiteY4" fmla="*/ 495993 h 495993"/>
                <a:gd name="connsiteX5" fmla="*/ 123998 w 554449"/>
                <a:gd name="connsiteY5" fmla="*/ 495993 h 495993"/>
                <a:gd name="connsiteX6" fmla="*/ 0 w 554449"/>
                <a:gd name="connsiteY6" fmla="*/ 247997 h 49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4449" h="495993">
                  <a:moveTo>
                    <a:pt x="277224" y="0"/>
                  </a:moveTo>
                  <a:lnTo>
                    <a:pt x="554449" y="110925"/>
                  </a:lnTo>
                  <a:lnTo>
                    <a:pt x="554449" y="385068"/>
                  </a:lnTo>
                  <a:lnTo>
                    <a:pt x="277224" y="495993"/>
                  </a:lnTo>
                  <a:lnTo>
                    <a:pt x="0" y="385068"/>
                  </a:lnTo>
                  <a:lnTo>
                    <a:pt x="0" y="110925"/>
                  </a:lnTo>
                  <a:lnTo>
                    <a:pt x="277224" y="0"/>
                  </a:lnTo>
                  <a:close/>
                </a:path>
              </a:pathLst>
            </a:custGeom>
            <a:solidFill>
              <a:srgbClr val="62B23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none" lIns="0" tIns="0" rIns="0" bIns="0" numCol="1" spcCol="1270" anchor="ctr" anchorCtr="0">
              <a:noAutofit/>
            </a:bodyPr>
            <a:lstStyle/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Keyword</a:t>
              </a:r>
              <a:endPara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Narrow" panose="020B0606020202030204" pitchFamily="34" charset="0"/>
                <a:ea typeface="微软雅黑"/>
                <a:cs typeface="+mn-cs"/>
              </a:endParaRPr>
            </a:p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detection</a:t>
              </a: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Narrow" panose="020B0606020202030204" pitchFamily="34" charset="0"/>
                <a:ea typeface="微软雅黑"/>
                <a:cs typeface="+mn-cs"/>
              </a:endParaRPr>
            </a:p>
          </p:txBody>
        </p:sp>
        <p:sp>
          <p:nvSpPr>
            <p:cNvPr id="55" name="任意多边形: 形状 122">
              <a:extLst>
                <a:ext uri="{FF2B5EF4-FFF2-40B4-BE49-F238E27FC236}">
                  <a16:creationId xmlns:a16="http://schemas.microsoft.com/office/drawing/2014/main" id="{40D5B1AC-C469-4508-B552-5A531D22271B}"/>
                </a:ext>
              </a:extLst>
            </p:cNvPr>
            <p:cNvSpPr/>
            <p:nvPr/>
          </p:nvSpPr>
          <p:spPr>
            <a:xfrm>
              <a:off x="6626841" y="-1014252"/>
              <a:ext cx="482371" cy="554449"/>
            </a:xfrm>
            <a:custGeom>
              <a:avLst/>
              <a:gdLst>
                <a:gd name="connsiteX0" fmla="*/ 0 w 554449"/>
                <a:gd name="connsiteY0" fmla="*/ 241186 h 482371"/>
                <a:gd name="connsiteX1" fmla="*/ 120593 w 554449"/>
                <a:gd name="connsiteY1" fmla="*/ 0 h 482371"/>
                <a:gd name="connsiteX2" fmla="*/ 433856 w 554449"/>
                <a:gd name="connsiteY2" fmla="*/ 0 h 482371"/>
                <a:gd name="connsiteX3" fmla="*/ 554449 w 554449"/>
                <a:gd name="connsiteY3" fmla="*/ 241186 h 482371"/>
                <a:gd name="connsiteX4" fmla="*/ 433856 w 554449"/>
                <a:gd name="connsiteY4" fmla="*/ 482371 h 482371"/>
                <a:gd name="connsiteX5" fmla="*/ 120593 w 554449"/>
                <a:gd name="connsiteY5" fmla="*/ 482371 h 482371"/>
                <a:gd name="connsiteX6" fmla="*/ 0 w 554449"/>
                <a:gd name="connsiteY6" fmla="*/ 241186 h 48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4449" h="482371">
                  <a:moveTo>
                    <a:pt x="277224" y="0"/>
                  </a:moveTo>
                  <a:lnTo>
                    <a:pt x="554448" y="104916"/>
                  </a:lnTo>
                  <a:lnTo>
                    <a:pt x="554448" y="377455"/>
                  </a:lnTo>
                  <a:lnTo>
                    <a:pt x="277224" y="482371"/>
                  </a:lnTo>
                  <a:lnTo>
                    <a:pt x="1" y="377455"/>
                  </a:lnTo>
                  <a:lnTo>
                    <a:pt x="1" y="104916"/>
                  </a:lnTo>
                  <a:lnTo>
                    <a:pt x="277224" y="0"/>
                  </a:lnTo>
                  <a:close/>
                </a:path>
              </a:pathLst>
            </a:custGeom>
            <a:solidFill>
              <a:srgbClr val="AAAA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none" lIns="0" tIns="0" rIns="0" bIns="0" numCol="1" spcCol="1270" anchor="ctr" anchorCtr="0">
              <a:noAutofit/>
            </a:bodyPr>
            <a:lstStyle/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Speech</a:t>
              </a:r>
            </a:p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transcription</a:t>
              </a: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Narrow" panose="020B0606020202030204" pitchFamily="34" charset="0"/>
                <a:ea typeface="微软雅黑"/>
                <a:cs typeface="+mn-cs"/>
              </a:endParaRPr>
            </a:p>
          </p:txBody>
        </p:sp>
        <p:sp>
          <p:nvSpPr>
            <p:cNvPr id="56" name="任意多边形: 形状 123">
              <a:extLst>
                <a:ext uri="{FF2B5EF4-FFF2-40B4-BE49-F238E27FC236}">
                  <a16:creationId xmlns:a16="http://schemas.microsoft.com/office/drawing/2014/main" id="{0769B903-6E05-49F0-AA5F-AB6664C2C472}"/>
                </a:ext>
              </a:extLst>
            </p:cNvPr>
            <p:cNvSpPr/>
            <p:nvPr/>
          </p:nvSpPr>
          <p:spPr>
            <a:xfrm>
              <a:off x="6885676" y="-543636"/>
              <a:ext cx="482371" cy="554449"/>
            </a:xfrm>
            <a:custGeom>
              <a:avLst/>
              <a:gdLst>
                <a:gd name="connsiteX0" fmla="*/ 0 w 554449"/>
                <a:gd name="connsiteY0" fmla="*/ 241186 h 482371"/>
                <a:gd name="connsiteX1" fmla="*/ 120593 w 554449"/>
                <a:gd name="connsiteY1" fmla="*/ 0 h 482371"/>
                <a:gd name="connsiteX2" fmla="*/ 433856 w 554449"/>
                <a:gd name="connsiteY2" fmla="*/ 0 h 482371"/>
                <a:gd name="connsiteX3" fmla="*/ 554449 w 554449"/>
                <a:gd name="connsiteY3" fmla="*/ 241186 h 482371"/>
                <a:gd name="connsiteX4" fmla="*/ 433856 w 554449"/>
                <a:gd name="connsiteY4" fmla="*/ 482371 h 482371"/>
                <a:gd name="connsiteX5" fmla="*/ 120593 w 554449"/>
                <a:gd name="connsiteY5" fmla="*/ 482371 h 482371"/>
                <a:gd name="connsiteX6" fmla="*/ 0 w 554449"/>
                <a:gd name="connsiteY6" fmla="*/ 241186 h 48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4449" h="482371">
                  <a:moveTo>
                    <a:pt x="277224" y="0"/>
                  </a:moveTo>
                  <a:lnTo>
                    <a:pt x="554448" y="104916"/>
                  </a:lnTo>
                  <a:lnTo>
                    <a:pt x="554448" y="377455"/>
                  </a:lnTo>
                  <a:lnTo>
                    <a:pt x="277224" y="482371"/>
                  </a:lnTo>
                  <a:lnTo>
                    <a:pt x="1" y="377455"/>
                  </a:lnTo>
                  <a:lnTo>
                    <a:pt x="1" y="104916"/>
                  </a:lnTo>
                  <a:lnTo>
                    <a:pt x="277224" y="0"/>
                  </a:lnTo>
                  <a:close/>
                </a:path>
              </a:pathLst>
            </a:custGeom>
            <a:solidFill>
              <a:srgbClr val="62A0DB"/>
            </a:solidFill>
            <a:ln w="12700" cap="flat" cmpd="sng" algn="ctr">
              <a:solidFill>
                <a:sysClr val="window" lastClr="FFFFFF"/>
              </a:solidFill>
              <a:prstDash val="sysDot"/>
              <a:miter lim="800000"/>
            </a:ln>
            <a:effectLst/>
          </p:spPr>
          <p:txBody>
            <a:bodyPr spcFirstLastPara="0" vert="horz" wrap="none" lIns="0" tIns="0" rIns="0" bIns="0" numCol="1" spcCol="1270" anchor="ctr" anchorCtr="0">
              <a:noAutofit/>
            </a:bodyPr>
            <a:lstStyle/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Emotions</a:t>
              </a:r>
              <a:endPara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Narrow" panose="020B0606020202030204" pitchFamily="34" charset="0"/>
                <a:ea typeface="微软雅黑"/>
                <a:cs typeface="+mn-cs"/>
              </a:endParaRPr>
            </a:p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detection</a:t>
              </a: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Narrow" panose="020B0606020202030204" pitchFamily="34" charset="0"/>
                <a:ea typeface="微软雅黑"/>
                <a:cs typeface="+mn-cs"/>
              </a:endParaRPr>
            </a:p>
          </p:txBody>
        </p:sp>
        <p:sp>
          <p:nvSpPr>
            <p:cNvPr id="57" name="任意多边形: 形状 124">
              <a:extLst>
                <a:ext uri="{FF2B5EF4-FFF2-40B4-BE49-F238E27FC236}">
                  <a16:creationId xmlns:a16="http://schemas.microsoft.com/office/drawing/2014/main" id="{D2DD1ECF-C2AC-4AB7-BFE0-C10278AB492F}"/>
                </a:ext>
              </a:extLst>
            </p:cNvPr>
            <p:cNvSpPr/>
            <p:nvPr/>
          </p:nvSpPr>
          <p:spPr>
            <a:xfrm>
              <a:off x="7431701" y="-537038"/>
              <a:ext cx="482371" cy="554449"/>
            </a:xfrm>
            <a:custGeom>
              <a:avLst/>
              <a:gdLst>
                <a:gd name="connsiteX0" fmla="*/ 0 w 554449"/>
                <a:gd name="connsiteY0" fmla="*/ 241186 h 482371"/>
                <a:gd name="connsiteX1" fmla="*/ 120593 w 554449"/>
                <a:gd name="connsiteY1" fmla="*/ 0 h 482371"/>
                <a:gd name="connsiteX2" fmla="*/ 433856 w 554449"/>
                <a:gd name="connsiteY2" fmla="*/ 0 h 482371"/>
                <a:gd name="connsiteX3" fmla="*/ 554449 w 554449"/>
                <a:gd name="connsiteY3" fmla="*/ 241186 h 482371"/>
                <a:gd name="connsiteX4" fmla="*/ 433856 w 554449"/>
                <a:gd name="connsiteY4" fmla="*/ 482371 h 482371"/>
                <a:gd name="connsiteX5" fmla="*/ 120593 w 554449"/>
                <a:gd name="connsiteY5" fmla="*/ 482371 h 482371"/>
                <a:gd name="connsiteX6" fmla="*/ 0 w 554449"/>
                <a:gd name="connsiteY6" fmla="*/ 241186 h 48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4449" h="482371">
                  <a:moveTo>
                    <a:pt x="277224" y="0"/>
                  </a:moveTo>
                  <a:lnTo>
                    <a:pt x="554448" y="104916"/>
                  </a:lnTo>
                  <a:lnTo>
                    <a:pt x="554448" y="377455"/>
                  </a:lnTo>
                  <a:lnTo>
                    <a:pt x="277224" y="482371"/>
                  </a:lnTo>
                  <a:lnTo>
                    <a:pt x="1" y="377455"/>
                  </a:lnTo>
                  <a:lnTo>
                    <a:pt x="1" y="104916"/>
                  </a:lnTo>
                  <a:lnTo>
                    <a:pt x="277224" y="0"/>
                  </a:lnTo>
                  <a:close/>
                </a:path>
              </a:pathLst>
            </a:custGeom>
            <a:solidFill>
              <a:srgbClr val="FCC8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none" lIns="0" tIns="0" rIns="0" bIns="0" numCol="1" spcCol="1270" anchor="ctr" anchorCtr="0">
              <a:noAutofit/>
            </a:bodyPr>
            <a:lstStyle/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Speaker</a:t>
              </a:r>
              <a:endPara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Narrow" panose="020B0606020202030204" pitchFamily="34" charset="0"/>
                <a:ea typeface="微软雅黑"/>
                <a:cs typeface="+mn-cs"/>
              </a:endParaRPr>
            </a:p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separation</a:t>
              </a: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Narrow" panose="020B0606020202030204" pitchFamily="34" charset="0"/>
                <a:ea typeface="微软雅黑"/>
                <a:cs typeface="+mn-cs"/>
              </a:endParaRPr>
            </a:p>
          </p:txBody>
        </p:sp>
        <p:sp>
          <p:nvSpPr>
            <p:cNvPr id="58" name="任意多边形: 形状 125">
              <a:extLst>
                <a:ext uri="{FF2B5EF4-FFF2-40B4-BE49-F238E27FC236}">
                  <a16:creationId xmlns:a16="http://schemas.microsoft.com/office/drawing/2014/main" id="{699EFCF7-7A4E-4375-A299-C03780A76C6A}"/>
                </a:ext>
              </a:extLst>
            </p:cNvPr>
            <p:cNvSpPr/>
            <p:nvPr/>
          </p:nvSpPr>
          <p:spPr>
            <a:xfrm>
              <a:off x="7147801" y="-73019"/>
              <a:ext cx="482371" cy="554449"/>
            </a:xfrm>
            <a:custGeom>
              <a:avLst/>
              <a:gdLst>
                <a:gd name="connsiteX0" fmla="*/ 0 w 554449"/>
                <a:gd name="connsiteY0" fmla="*/ 241186 h 482371"/>
                <a:gd name="connsiteX1" fmla="*/ 120593 w 554449"/>
                <a:gd name="connsiteY1" fmla="*/ 0 h 482371"/>
                <a:gd name="connsiteX2" fmla="*/ 433856 w 554449"/>
                <a:gd name="connsiteY2" fmla="*/ 0 h 482371"/>
                <a:gd name="connsiteX3" fmla="*/ 554449 w 554449"/>
                <a:gd name="connsiteY3" fmla="*/ 241186 h 482371"/>
                <a:gd name="connsiteX4" fmla="*/ 433856 w 554449"/>
                <a:gd name="connsiteY4" fmla="*/ 482371 h 482371"/>
                <a:gd name="connsiteX5" fmla="*/ 120593 w 554449"/>
                <a:gd name="connsiteY5" fmla="*/ 482371 h 482371"/>
                <a:gd name="connsiteX6" fmla="*/ 0 w 554449"/>
                <a:gd name="connsiteY6" fmla="*/ 241186 h 48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4449" h="482371">
                  <a:moveTo>
                    <a:pt x="277224" y="0"/>
                  </a:moveTo>
                  <a:lnTo>
                    <a:pt x="554448" y="104916"/>
                  </a:lnTo>
                  <a:lnTo>
                    <a:pt x="554448" y="377455"/>
                  </a:lnTo>
                  <a:lnTo>
                    <a:pt x="277224" y="482371"/>
                  </a:lnTo>
                  <a:lnTo>
                    <a:pt x="1" y="377455"/>
                  </a:lnTo>
                  <a:lnTo>
                    <a:pt x="1" y="104916"/>
                  </a:lnTo>
                  <a:lnTo>
                    <a:pt x="277224" y="0"/>
                  </a:lnTo>
                  <a:close/>
                </a:path>
              </a:pathLst>
            </a:custGeom>
            <a:solidFill>
              <a:srgbClr val="ED6D00"/>
            </a:solidFill>
            <a:ln w="12700" cap="flat" cmpd="sng" algn="ctr">
              <a:solidFill>
                <a:sysClr val="window" lastClr="FFFFFF"/>
              </a:solidFill>
              <a:prstDash val="sysDot"/>
              <a:miter lim="800000"/>
            </a:ln>
            <a:effectLst/>
          </p:spPr>
          <p:txBody>
            <a:bodyPr spcFirstLastPara="0" vert="horz" wrap="none" lIns="0" tIns="0" rIns="0" bIns="0" numCol="1" spcCol="1270" anchor="ctr" anchorCtr="0">
              <a:noAutofit/>
            </a:bodyPr>
            <a:lstStyle/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Speed</a:t>
              </a:r>
              <a:endParaRPr kumimoji="0" lang="en-US" altLang="zh-CN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Narrow" panose="020B0606020202030204" pitchFamily="34" charset="0"/>
                <a:ea typeface="微软雅黑"/>
                <a:cs typeface="+mn-cs"/>
              </a:endParaRPr>
            </a:p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detection</a:t>
              </a: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Narrow" panose="020B0606020202030204" pitchFamily="34" charset="0"/>
                <a:ea typeface="微软雅黑"/>
                <a:cs typeface="+mn-cs"/>
              </a:endParaRPr>
            </a:p>
          </p:txBody>
        </p:sp>
        <p:sp>
          <p:nvSpPr>
            <p:cNvPr id="59" name="任意多边形: 形状 126">
              <a:extLst>
                <a:ext uri="{FF2B5EF4-FFF2-40B4-BE49-F238E27FC236}">
                  <a16:creationId xmlns:a16="http://schemas.microsoft.com/office/drawing/2014/main" id="{F2E97743-EC13-4D32-B572-56154AD21D58}"/>
                </a:ext>
              </a:extLst>
            </p:cNvPr>
            <p:cNvSpPr/>
            <p:nvPr/>
          </p:nvSpPr>
          <p:spPr>
            <a:xfrm>
              <a:off x="6626841" y="-73019"/>
              <a:ext cx="482371" cy="554449"/>
            </a:xfrm>
            <a:custGeom>
              <a:avLst/>
              <a:gdLst>
                <a:gd name="connsiteX0" fmla="*/ 0 w 554449"/>
                <a:gd name="connsiteY0" fmla="*/ 241186 h 482371"/>
                <a:gd name="connsiteX1" fmla="*/ 120593 w 554449"/>
                <a:gd name="connsiteY1" fmla="*/ 0 h 482371"/>
                <a:gd name="connsiteX2" fmla="*/ 433856 w 554449"/>
                <a:gd name="connsiteY2" fmla="*/ 0 h 482371"/>
                <a:gd name="connsiteX3" fmla="*/ 554449 w 554449"/>
                <a:gd name="connsiteY3" fmla="*/ 241186 h 482371"/>
                <a:gd name="connsiteX4" fmla="*/ 433856 w 554449"/>
                <a:gd name="connsiteY4" fmla="*/ 482371 h 482371"/>
                <a:gd name="connsiteX5" fmla="*/ 120593 w 554449"/>
                <a:gd name="connsiteY5" fmla="*/ 482371 h 482371"/>
                <a:gd name="connsiteX6" fmla="*/ 0 w 554449"/>
                <a:gd name="connsiteY6" fmla="*/ 241186 h 48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4449" h="482371">
                  <a:moveTo>
                    <a:pt x="277224" y="0"/>
                  </a:moveTo>
                  <a:lnTo>
                    <a:pt x="554448" y="104916"/>
                  </a:lnTo>
                  <a:lnTo>
                    <a:pt x="554448" y="377455"/>
                  </a:lnTo>
                  <a:lnTo>
                    <a:pt x="277224" y="482371"/>
                  </a:lnTo>
                  <a:lnTo>
                    <a:pt x="1" y="377455"/>
                  </a:lnTo>
                  <a:lnTo>
                    <a:pt x="1" y="104916"/>
                  </a:lnTo>
                  <a:lnTo>
                    <a:pt x="277224" y="0"/>
                  </a:lnTo>
                  <a:close/>
                </a:path>
              </a:pathLst>
            </a:custGeom>
            <a:solidFill>
              <a:srgbClr val="62B23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none" lIns="0" tIns="0" rIns="0" bIns="0" numCol="1" spcCol="1270" anchor="ctr" anchorCtr="0">
              <a:noAutofit/>
            </a:bodyPr>
            <a:lstStyle/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Mute</a:t>
              </a:r>
            </a:p>
            <a:p>
              <a:pPr marL="0" marR="0" lvl="0" indent="0" algn="ctr" defTabSz="31115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detection</a:t>
              </a: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Narrow" panose="020B0606020202030204" pitchFamily="34" charset="0"/>
                <a:ea typeface="微软雅黑"/>
                <a:cs typeface="+mn-cs"/>
              </a:endParaRPr>
            </a:p>
          </p:txBody>
        </p:sp>
      </p:grp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DE439D2-E78A-4FF2-AC80-8520EB48FF28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1830310" y="4995450"/>
            <a:ext cx="232465" cy="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4D95F856-360D-464E-B1EF-F71CFD13FC8F}"/>
              </a:ext>
            </a:extLst>
          </p:cNvPr>
          <p:cNvSpPr/>
          <p:nvPr/>
        </p:nvSpPr>
        <p:spPr>
          <a:xfrm>
            <a:off x="1896166" y="3225364"/>
            <a:ext cx="2646879" cy="33855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 defTabSz="1218641" eaLnBrk="0" fontAlgn="ctr" hangingPunct="0">
              <a:defRPr/>
            </a:pPr>
            <a:r>
              <a:rPr lang="kk-KZ" sz="1600" dirty="0"/>
              <a:t>Архитектура решения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2" name="圆角矩形 23">
            <a:extLst>
              <a:ext uri="{FF2B5EF4-FFF2-40B4-BE49-F238E27FC236}">
                <a16:creationId xmlns:a16="http://schemas.microsoft.com/office/drawing/2014/main" id="{3D63B409-A1EF-466A-8AF7-CB7AFDF44BE0}"/>
              </a:ext>
            </a:extLst>
          </p:cNvPr>
          <p:cNvSpPr/>
          <p:nvPr/>
        </p:nvSpPr>
        <p:spPr bwMode="auto">
          <a:xfrm>
            <a:off x="3729365" y="3784096"/>
            <a:ext cx="542488" cy="229408"/>
          </a:xfrm>
          <a:prstGeom prst="roundRect">
            <a:avLst>
              <a:gd name="adj" fmla="val 7515"/>
            </a:avLst>
          </a:prstGeom>
          <a:solidFill>
            <a:srgbClr val="FF0000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Huawei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63" name="圆角矩形 23">
            <a:extLst>
              <a:ext uri="{FF2B5EF4-FFF2-40B4-BE49-F238E27FC236}">
                <a16:creationId xmlns:a16="http://schemas.microsoft.com/office/drawing/2014/main" id="{C9E16444-DA0B-4C2C-A38F-13455783A0A0}"/>
              </a:ext>
            </a:extLst>
          </p:cNvPr>
          <p:cNvSpPr/>
          <p:nvPr/>
        </p:nvSpPr>
        <p:spPr bwMode="auto">
          <a:xfrm>
            <a:off x="4434348" y="3781516"/>
            <a:ext cx="671051" cy="231988"/>
          </a:xfrm>
          <a:prstGeom prst="roundRect">
            <a:avLst>
              <a:gd name="adj" fmla="val 7515"/>
            </a:avLst>
          </a:prstGeom>
          <a:solidFill>
            <a:srgbClr val="E6E6E6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Клиент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8FF6383-4BEE-4592-AF4A-B19853D93185}"/>
              </a:ext>
            </a:extLst>
          </p:cNvPr>
          <p:cNvCxnSpPr>
            <a:cxnSpLocks/>
            <a:stCxn id="51" idx="3"/>
            <a:endCxn id="56" idx="0"/>
          </p:cNvCxnSpPr>
          <p:nvPr/>
        </p:nvCxnSpPr>
        <p:spPr>
          <a:xfrm>
            <a:off x="2959705" y="4997974"/>
            <a:ext cx="409009" cy="1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DC117EC8-3BD6-4527-A6B9-D0E3386208F6}"/>
              </a:ext>
            </a:extLst>
          </p:cNvPr>
          <p:cNvCxnSpPr>
            <a:cxnSpLocks/>
            <a:stCxn id="57" idx="3"/>
            <a:endCxn id="52" idx="1"/>
          </p:cNvCxnSpPr>
          <p:nvPr/>
        </p:nvCxnSpPr>
        <p:spPr>
          <a:xfrm>
            <a:off x="4368628" y="5004143"/>
            <a:ext cx="348834" cy="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2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DF2F-C41E-C5FA-61A8-5AFDB39AB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D9C305A-94A8-7FC0-CB0C-B40680BAD5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kk-KZ" dirty="0"/>
              <a:t>ИИ-решения для дорожной-транспортной отрасли</a:t>
            </a:r>
            <a:endParaRPr b="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8">
            <a:extLst>
              <a:ext uri="{FF2B5EF4-FFF2-40B4-BE49-F238E27FC236}">
                <a16:creationId xmlns:a16="http://schemas.microsoft.com/office/drawing/2014/main" id="{9644FD59-7808-268D-1FD7-AAACE7E51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255" y="2122636"/>
            <a:ext cx="504056" cy="2405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Интеллектуальное управление светофорами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" name="AutoShape 28">
            <a:extLst>
              <a:ext uri="{FF2B5EF4-FFF2-40B4-BE49-F238E27FC236}">
                <a16:creationId xmlns:a16="http://schemas.microsoft.com/office/drawing/2014/main" id="{DD52E33D-E846-D3AD-6820-2FCF74EE0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295" y="2122633"/>
            <a:ext cx="565420" cy="2405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Оптимизация фаз переключения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AutoShape 28">
            <a:extLst>
              <a:ext uri="{FF2B5EF4-FFF2-40B4-BE49-F238E27FC236}">
                <a16:creationId xmlns:a16="http://schemas.microsoft.com/office/drawing/2014/main" id="{F2F8137C-4919-E6CF-A080-DF67D1A64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699" y="2140765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Реальное распределение потоков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7" name="AutoShape 28">
            <a:extLst>
              <a:ext uri="{FF2B5EF4-FFF2-40B4-BE49-F238E27FC236}">
                <a16:creationId xmlns:a16="http://schemas.microsoft.com/office/drawing/2014/main" id="{87894A93-FDBD-D4E0-4631-FEFD9B841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4647" y="2126646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Обнаружение ДТП и заторов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8" name="AutoShape 28">
            <a:extLst>
              <a:ext uri="{FF2B5EF4-FFF2-40B4-BE49-F238E27FC236}">
                <a16:creationId xmlns:a16="http://schemas.microsoft.com/office/drawing/2014/main" id="{B0283A42-0F83-9644-58A0-E1F199B3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1678" y="2126646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Отслеживание пробок и переполнений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9" name="AutoShape 28">
            <a:extLst>
              <a:ext uri="{FF2B5EF4-FFF2-40B4-BE49-F238E27FC236}">
                <a16:creationId xmlns:a16="http://schemas.microsoft.com/office/drawing/2014/main" id="{0909B9A5-2E30-E2B4-D056-B68906EC9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098" y="2173547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Обнаружение "лишних" зелёных сигналов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AE539E33-7794-E16B-B3AA-348B34656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326" y="2126645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— Быстрое выявление неправильной парковки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" name="AutoShape 28">
            <a:extLst>
              <a:ext uri="{FF2B5EF4-FFF2-40B4-BE49-F238E27FC236}">
                <a16:creationId xmlns:a16="http://schemas.microsoft.com/office/drawing/2014/main" id="{84F1BCD3-D9EF-3677-369A-30A7A2677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435" y="2173549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Диагностика состояния светофоров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2" name="AutoShape 28">
            <a:extLst>
              <a:ext uri="{FF2B5EF4-FFF2-40B4-BE49-F238E27FC236}">
                <a16:creationId xmlns:a16="http://schemas.microsoft.com/office/drawing/2014/main" id="{43746150-A355-B64C-5650-8FB87F26A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780" y="2173548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Анализ поведения водителей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六边形 44">
            <a:extLst>
              <a:ext uri="{FF2B5EF4-FFF2-40B4-BE49-F238E27FC236}">
                <a16:creationId xmlns:a16="http://schemas.microsoft.com/office/drawing/2014/main" id="{D1AE5C8F-BB15-89B7-CD75-EA17261C5F13}"/>
              </a:ext>
            </a:extLst>
          </p:cNvPr>
          <p:cNvSpPr/>
          <p:nvPr/>
        </p:nvSpPr>
        <p:spPr>
          <a:xfrm>
            <a:off x="8627894" y="1585119"/>
            <a:ext cx="2602475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Реагирование и устранение нарушений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六边形 44">
            <a:extLst>
              <a:ext uri="{FF2B5EF4-FFF2-40B4-BE49-F238E27FC236}">
                <a16:creationId xmlns:a16="http://schemas.microsoft.com/office/drawing/2014/main" id="{C329499C-8312-2964-4C54-DA79C3A92614}"/>
              </a:ext>
            </a:extLst>
          </p:cNvPr>
          <p:cNvSpPr/>
          <p:nvPr/>
        </p:nvSpPr>
        <p:spPr>
          <a:xfrm>
            <a:off x="6082567" y="1565623"/>
            <a:ext cx="2344857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Сигнальный контроль и аналитика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六边形 44">
            <a:extLst>
              <a:ext uri="{FF2B5EF4-FFF2-40B4-BE49-F238E27FC236}">
                <a16:creationId xmlns:a16="http://schemas.microsoft.com/office/drawing/2014/main" id="{64FB0F05-35C8-F529-199B-3D65A22CB125}"/>
              </a:ext>
            </a:extLst>
          </p:cNvPr>
          <p:cNvSpPr/>
          <p:nvPr/>
        </p:nvSpPr>
        <p:spPr>
          <a:xfrm>
            <a:off x="3522555" y="1565998"/>
            <a:ext cx="2439827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Безопасность и реагирование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六边形 44">
            <a:extLst>
              <a:ext uri="{FF2B5EF4-FFF2-40B4-BE49-F238E27FC236}">
                <a16:creationId xmlns:a16="http://schemas.microsoft.com/office/drawing/2014/main" id="{EB6010D8-AB96-CFD6-BE4C-7D4B167BA3D8}"/>
              </a:ext>
            </a:extLst>
          </p:cNvPr>
          <p:cNvSpPr/>
          <p:nvPr/>
        </p:nvSpPr>
        <p:spPr>
          <a:xfrm>
            <a:off x="810067" y="1565623"/>
            <a:ext cx="2460482" cy="359793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Регулирование движения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A33AB217-00F4-06E6-E1C8-9E9A6C89211D}"/>
              </a:ext>
            </a:extLst>
          </p:cNvPr>
          <p:cNvSpPr/>
          <p:nvPr/>
        </p:nvSpPr>
        <p:spPr>
          <a:xfrm>
            <a:off x="877099" y="1995128"/>
            <a:ext cx="2272802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03DFF02E-A361-BD76-9BED-991AAC32EFDC}"/>
              </a:ext>
            </a:extLst>
          </p:cNvPr>
          <p:cNvSpPr/>
          <p:nvPr/>
        </p:nvSpPr>
        <p:spPr>
          <a:xfrm>
            <a:off x="3552087" y="1974485"/>
            <a:ext cx="2089863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D48AB2B6-F3F5-DCF1-F7F9-E10F47A6F0CA}"/>
              </a:ext>
            </a:extLst>
          </p:cNvPr>
          <p:cNvSpPr/>
          <p:nvPr/>
        </p:nvSpPr>
        <p:spPr>
          <a:xfrm>
            <a:off x="6082567" y="1995130"/>
            <a:ext cx="2317317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34D69E12-D51D-B096-F8A8-12AE0BA3B649}"/>
              </a:ext>
            </a:extLst>
          </p:cNvPr>
          <p:cNvSpPr/>
          <p:nvPr/>
        </p:nvSpPr>
        <p:spPr>
          <a:xfrm>
            <a:off x="8838352" y="1995130"/>
            <a:ext cx="2229368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4D3E8996-F685-4B53-1C22-85394B4AF080}"/>
              </a:ext>
            </a:extLst>
          </p:cNvPr>
          <p:cNvSpPr/>
          <p:nvPr/>
        </p:nvSpPr>
        <p:spPr>
          <a:xfrm>
            <a:off x="1211285" y="4742869"/>
            <a:ext cx="1577008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k-KZ" sz="1300" b="1" dirty="0">
                <a:solidFill>
                  <a:srgbClr val="C00000"/>
                </a:solidFill>
              </a:rPr>
              <a:t>Компьютерное зрение (</a:t>
            </a:r>
            <a:r>
              <a:rPr lang="en-US" sz="1300" b="1" dirty="0">
                <a:solidFill>
                  <a:srgbClr val="C00000"/>
                </a:solidFill>
              </a:rPr>
              <a:t>CV)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D380818B-DD08-6FC1-C31A-4E469A7A7724}"/>
              </a:ext>
            </a:extLst>
          </p:cNvPr>
          <p:cNvSpPr/>
          <p:nvPr/>
        </p:nvSpPr>
        <p:spPr>
          <a:xfrm>
            <a:off x="6455083" y="4758519"/>
            <a:ext cx="1570136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ru-RU" sz="1300" b="1" dirty="0">
                <a:solidFill>
                  <a:srgbClr val="C00000"/>
                </a:solidFill>
              </a:rPr>
              <a:t>3. Обработка видео и сравнение сигналов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8AEE6ED1-5C10-EFEF-764D-B2486D68DEEB}"/>
              </a:ext>
            </a:extLst>
          </p:cNvPr>
          <p:cNvSpPr/>
          <p:nvPr/>
        </p:nvSpPr>
        <p:spPr>
          <a:xfrm>
            <a:off x="3881186" y="4752138"/>
            <a:ext cx="1270917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en-US" sz="1300" b="1" dirty="0">
                <a:solidFill>
                  <a:srgbClr val="C00000"/>
                </a:solidFill>
              </a:rPr>
              <a:t>2. AI-powered event detection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" name="AutoShape 28">
            <a:extLst>
              <a:ext uri="{FF2B5EF4-FFF2-40B4-BE49-F238E27FC236}">
                <a16:creationId xmlns:a16="http://schemas.microsoft.com/office/drawing/2014/main" id="{A0CBFD2F-3766-0957-E315-3E48CAB4A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0543" y="2259886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Прогнозирование инцидентов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AutoShape 28">
            <a:extLst>
              <a:ext uri="{FF2B5EF4-FFF2-40B4-BE49-F238E27FC236}">
                <a16:creationId xmlns:a16="http://schemas.microsoft.com/office/drawing/2014/main" id="{CBB2B25B-F7DD-6C90-9665-2D9C854F1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3035" y="2259886"/>
            <a:ext cx="740621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Автоматизация отчётов, SMS-уведомлений и таймингов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矩形 114">
            <a:extLst>
              <a:ext uri="{FF2B5EF4-FFF2-40B4-BE49-F238E27FC236}">
                <a16:creationId xmlns:a16="http://schemas.microsoft.com/office/drawing/2014/main" id="{5A08FDDD-CB8C-B781-B755-DF6F2082CEBB}"/>
              </a:ext>
            </a:extLst>
          </p:cNvPr>
          <p:cNvSpPr/>
          <p:nvPr/>
        </p:nvSpPr>
        <p:spPr>
          <a:xfrm>
            <a:off x="9167967" y="4742869"/>
            <a:ext cx="1570136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algn="ctr">
              <a:buNone/>
            </a:pPr>
            <a:r>
              <a:rPr lang="ru-RU" sz="1300" b="1" dirty="0">
                <a:solidFill>
                  <a:srgbClr val="C00000"/>
                </a:solidFill>
                <a:cs typeface="Arial" panose="020B0604020202020204" pitchFamily="34" charset="0"/>
              </a:rPr>
              <a:t>4. Интеграция с O&amp;M-системами</a:t>
            </a:r>
            <a:endParaRPr lang="ru-RU" sz="13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2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ED9D5F5D-A11E-492B-B504-0F9602351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063" y="348947"/>
            <a:ext cx="9885362" cy="441937"/>
          </a:xfrm>
        </p:spPr>
        <p:txBody>
          <a:bodyPr anchor="ctr">
            <a:noAutofit/>
          </a:bodyPr>
          <a:lstStyle/>
          <a:p>
            <a:r>
              <a:rPr lang="ru-RU" sz="2400" dirty="0"/>
              <a:t>Умное управление трафиком: Новый способ регулировки светофоров для более плавного движения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DAF121-B7A8-42D1-A67E-E8B42A6F3A46}"/>
              </a:ext>
            </a:extLst>
          </p:cNvPr>
          <p:cNvSpPr/>
          <p:nvPr/>
        </p:nvSpPr>
        <p:spPr>
          <a:xfrm>
            <a:off x="761533" y="4121437"/>
            <a:ext cx="10708156" cy="2284129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359859" rtlCol="0" anchor="ctr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0000"/>
              <a:buFontTx/>
              <a:buNone/>
              <a:tabLst/>
              <a:defRPr/>
            </a:pPr>
            <a:endParaRPr kumimoji="0" lang="en-US" altLang="zh-CN" sz="19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0" name="AutoShape 28">
            <a:extLst>
              <a:ext uri="{FF2B5EF4-FFF2-40B4-BE49-F238E27FC236}">
                <a16:creationId xmlns:a16="http://schemas.microsoft.com/office/drawing/2014/main" id="{6CA6EB2A-14AA-46AC-A4B0-955B6C722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283" y="4884834"/>
            <a:ext cx="788578" cy="32316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034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  <a:p>
            <a:pPr lvl="0" algn="ctr" defTabSz="914034" fontAlgn="ctr">
              <a:defRPr/>
            </a:pPr>
            <a:r>
              <a:rPr lang="kk-KZ" sz="800" dirty="0"/>
              <a:t>Ожидающие автомобили на перекрёстке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1" name="Freeform 7">
            <a:extLst>
              <a:ext uri="{FF2B5EF4-FFF2-40B4-BE49-F238E27FC236}">
                <a16:creationId xmlns:a16="http://schemas.microsoft.com/office/drawing/2014/main" id="{C6B8B805-0924-4621-BDB1-006A801E70E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72951" y="4637288"/>
            <a:ext cx="481245" cy="237650"/>
          </a:xfrm>
          <a:custGeom>
            <a:avLst/>
            <a:gdLst>
              <a:gd name="T0" fmla="*/ 3 w 103"/>
              <a:gd name="T1" fmla="*/ 41 h 51"/>
              <a:gd name="T2" fmla="*/ 1 w 103"/>
              <a:gd name="T3" fmla="*/ 24 h 51"/>
              <a:gd name="T4" fmla="*/ 3 w 103"/>
              <a:gd name="T5" fmla="*/ 21 h 51"/>
              <a:gd name="T6" fmla="*/ 26 w 103"/>
              <a:gd name="T7" fmla="*/ 0 h 51"/>
              <a:gd name="T8" fmla="*/ 46 w 103"/>
              <a:gd name="T9" fmla="*/ 0 h 51"/>
              <a:gd name="T10" fmla="*/ 79 w 103"/>
              <a:gd name="T11" fmla="*/ 16 h 51"/>
              <a:gd name="T12" fmla="*/ 81 w 103"/>
              <a:gd name="T13" fmla="*/ 16 h 51"/>
              <a:gd name="T14" fmla="*/ 100 w 103"/>
              <a:gd name="T15" fmla="*/ 27 h 51"/>
              <a:gd name="T16" fmla="*/ 102 w 103"/>
              <a:gd name="T17" fmla="*/ 29 h 51"/>
              <a:gd name="T18" fmla="*/ 101 w 103"/>
              <a:gd name="T19" fmla="*/ 41 h 51"/>
              <a:gd name="T20" fmla="*/ 95 w 103"/>
              <a:gd name="T21" fmla="*/ 41 h 51"/>
              <a:gd name="T22" fmla="*/ 95 w 103"/>
              <a:gd name="T23" fmla="*/ 40 h 51"/>
              <a:gd name="T24" fmla="*/ 81 w 103"/>
              <a:gd name="T25" fmla="*/ 27 h 51"/>
              <a:gd name="T26" fmla="*/ 68 w 103"/>
              <a:gd name="T27" fmla="*/ 40 h 51"/>
              <a:gd name="T28" fmla="*/ 68 w 103"/>
              <a:gd name="T29" fmla="*/ 41 h 51"/>
              <a:gd name="T30" fmla="*/ 33 w 103"/>
              <a:gd name="T31" fmla="*/ 41 h 51"/>
              <a:gd name="T32" fmla="*/ 33 w 103"/>
              <a:gd name="T33" fmla="*/ 40 h 51"/>
              <a:gd name="T34" fmla="*/ 20 w 103"/>
              <a:gd name="T35" fmla="*/ 27 h 51"/>
              <a:gd name="T36" fmla="*/ 7 w 103"/>
              <a:gd name="T37" fmla="*/ 40 h 51"/>
              <a:gd name="T38" fmla="*/ 7 w 103"/>
              <a:gd name="T39" fmla="*/ 41 h 51"/>
              <a:gd name="T40" fmla="*/ 3 w 103"/>
              <a:gd name="T41" fmla="*/ 41 h 51"/>
              <a:gd name="T42" fmla="*/ 20 w 103"/>
              <a:gd name="T43" fmla="*/ 35 h 51"/>
              <a:gd name="T44" fmla="*/ 15 w 103"/>
              <a:gd name="T45" fmla="*/ 40 h 51"/>
              <a:gd name="T46" fmla="*/ 20 w 103"/>
              <a:gd name="T47" fmla="*/ 46 h 51"/>
              <a:gd name="T48" fmla="*/ 25 w 103"/>
              <a:gd name="T49" fmla="*/ 40 h 51"/>
              <a:gd name="T50" fmla="*/ 20 w 103"/>
              <a:gd name="T51" fmla="*/ 35 h 51"/>
              <a:gd name="T52" fmla="*/ 20 w 103"/>
              <a:gd name="T53" fmla="*/ 30 h 51"/>
              <a:gd name="T54" fmla="*/ 9 w 103"/>
              <a:gd name="T55" fmla="*/ 40 h 51"/>
              <a:gd name="T56" fmla="*/ 20 w 103"/>
              <a:gd name="T57" fmla="*/ 51 h 51"/>
              <a:gd name="T58" fmla="*/ 30 w 103"/>
              <a:gd name="T59" fmla="*/ 40 h 51"/>
              <a:gd name="T60" fmla="*/ 20 w 103"/>
              <a:gd name="T61" fmla="*/ 30 h 51"/>
              <a:gd name="T62" fmla="*/ 81 w 103"/>
              <a:gd name="T63" fmla="*/ 35 h 51"/>
              <a:gd name="T64" fmla="*/ 76 w 103"/>
              <a:gd name="T65" fmla="*/ 40 h 51"/>
              <a:gd name="T66" fmla="*/ 81 w 103"/>
              <a:gd name="T67" fmla="*/ 46 h 51"/>
              <a:gd name="T68" fmla="*/ 87 w 103"/>
              <a:gd name="T69" fmla="*/ 40 h 51"/>
              <a:gd name="T70" fmla="*/ 81 w 103"/>
              <a:gd name="T71" fmla="*/ 35 h 51"/>
              <a:gd name="T72" fmla="*/ 81 w 103"/>
              <a:gd name="T73" fmla="*/ 30 h 51"/>
              <a:gd name="T74" fmla="*/ 71 w 103"/>
              <a:gd name="T75" fmla="*/ 40 h 51"/>
              <a:gd name="T76" fmla="*/ 81 w 103"/>
              <a:gd name="T77" fmla="*/ 51 h 51"/>
              <a:gd name="T78" fmla="*/ 92 w 103"/>
              <a:gd name="T79" fmla="*/ 40 h 51"/>
              <a:gd name="T80" fmla="*/ 81 w 103"/>
              <a:gd name="T81" fmla="*/ 30 h 51"/>
              <a:gd name="T82" fmla="*/ 15 w 103"/>
              <a:gd name="T83" fmla="*/ 14 h 51"/>
              <a:gd name="T84" fmla="*/ 15 w 103"/>
              <a:gd name="T85" fmla="*/ 15 h 51"/>
              <a:gd name="T86" fmla="*/ 16 w 103"/>
              <a:gd name="T87" fmla="*/ 16 h 51"/>
              <a:gd name="T88" fmla="*/ 66 w 103"/>
              <a:gd name="T89" fmla="*/ 16 h 51"/>
              <a:gd name="T90" fmla="*/ 68 w 103"/>
              <a:gd name="T91" fmla="*/ 15 h 51"/>
              <a:gd name="T92" fmla="*/ 67 w 103"/>
              <a:gd name="T93" fmla="*/ 13 h 51"/>
              <a:gd name="T94" fmla="*/ 66 w 103"/>
              <a:gd name="T95" fmla="*/ 12 h 51"/>
              <a:gd name="T96" fmla="*/ 46 w 103"/>
              <a:gd name="T97" fmla="*/ 3 h 51"/>
              <a:gd name="T98" fmla="*/ 31 w 103"/>
              <a:gd name="T99" fmla="*/ 3 h 51"/>
              <a:gd name="T100" fmla="*/ 15 w 103"/>
              <a:gd name="T101" fmla="*/ 14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3" h="51">
                <a:moveTo>
                  <a:pt x="3" y="41"/>
                </a:moveTo>
                <a:cubicBezTo>
                  <a:pt x="0" y="41"/>
                  <a:pt x="1" y="29"/>
                  <a:pt x="1" y="24"/>
                </a:cubicBezTo>
                <a:cubicBezTo>
                  <a:pt x="1" y="22"/>
                  <a:pt x="2" y="23"/>
                  <a:pt x="3" y="21"/>
                </a:cubicBezTo>
                <a:cubicBezTo>
                  <a:pt x="5" y="14"/>
                  <a:pt x="11" y="0"/>
                  <a:pt x="26" y="0"/>
                </a:cubicBezTo>
                <a:cubicBezTo>
                  <a:pt x="35" y="0"/>
                  <a:pt x="33" y="0"/>
                  <a:pt x="46" y="0"/>
                </a:cubicBezTo>
                <a:cubicBezTo>
                  <a:pt x="56" y="0"/>
                  <a:pt x="68" y="11"/>
                  <a:pt x="79" y="16"/>
                </a:cubicBezTo>
                <a:cubicBezTo>
                  <a:pt x="81" y="16"/>
                  <a:pt x="81" y="16"/>
                  <a:pt x="81" y="16"/>
                </a:cubicBezTo>
                <a:cubicBezTo>
                  <a:pt x="95" y="16"/>
                  <a:pt x="98" y="22"/>
                  <a:pt x="100" y="27"/>
                </a:cubicBezTo>
                <a:cubicBezTo>
                  <a:pt x="100" y="28"/>
                  <a:pt x="102" y="28"/>
                  <a:pt x="102" y="29"/>
                </a:cubicBezTo>
                <a:cubicBezTo>
                  <a:pt x="103" y="33"/>
                  <a:pt x="102" y="41"/>
                  <a:pt x="101" y="41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95" y="41"/>
                  <a:pt x="95" y="40"/>
                </a:cubicBezTo>
                <a:cubicBezTo>
                  <a:pt x="95" y="33"/>
                  <a:pt x="89" y="27"/>
                  <a:pt x="81" y="27"/>
                </a:cubicBezTo>
                <a:cubicBezTo>
                  <a:pt x="74" y="27"/>
                  <a:pt x="68" y="33"/>
                  <a:pt x="68" y="40"/>
                </a:cubicBezTo>
                <a:cubicBezTo>
                  <a:pt x="68" y="41"/>
                  <a:pt x="68" y="41"/>
                  <a:pt x="68" y="41"/>
                </a:cubicBezTo>
                <a:cubicBezTo>
                  <a:pt x="33" y="41"/>
                  <a:pt x="33" y="41"/>
                  <a:pt x="33" y="41"/>
                </a:cubicBezTo>
                <a:cubicBezTo>
                  <a:pt x="33" y="41"/>
                  <a:pt x="33" y="41"/>
                  <a:pt x="33" y="40"/>
                </a:cubicBezTo>
                <a:cubicBezTo>
                  <a:pt x="33" y="33"/>
                  <a:pt x="27" y="27"/>
                  <a:pt x="20" y="27"/>
                </a:cubicBezTo>
                <a:cubicBezTo>
                  <a:pt x="13" y="27"/>
                  <a:pt x="7" y="33"/>
                  <a:pt x="7" y="40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3" y="41"/>
                  <a:pt x="3" y="41"/>
                </a:cubicBezTo>
                <a:close/>
                <a:moveTo>
                  <a:pt x="20" y="35"/>
                </a:moveTo>
                <a:cubicBezTo>
                  <a:pt x="17" y="35"/>
                  <a:pt x="15" y="38"/>
                  <a:pt x="15" y="40"/>
                </a:cubicBezTo>
                <a:cubicBezTo>
                  <a:pt x="15" y="43"/>
                  <a:pt x="17" y="46"/>
                  <a:pt x="20" y="46"/>
                </a:cubicBezTo>
                <a:cubicBezTo>
                  <a:pt x="23" y="46"/>
                  <a:pt x="25" y="43"/>
                  <a:pt x="25" y="40"/>
                </a:cubicBezTo>
                <a:cubicBezTo>
                  <a:pt x="25" y="38"/>
                  <a:pt x="23" y="35"/>
                  <a:pt x="20" y="35"/>
                </a:cubicBezTo>
                <a:close/>
                <a:moveTo>
                  <a:pt x="20" y="30"/>
                </a:moveTo>
                <a:cubicBezTo>
                  <a:pt x="14" y="30"/>
                  <a:pt x="9" y="34"/>
                  <a:pt x="9" y="40"/>
                </a:cubicBezTo>
                <a:cubicBezTo>
                  <a:pt x="9" y="46"/>
                  <a:pt x="14" y="51"/>
                  <a:pt x="20" y="51"/>
                </a:cubicBezTo>
                <a:cubicBezTo>
                  <a:pt x="26" y="51"/>
                  <a:pt x="30" y="46"/>
                  <a:pt x="30" y="40"/>
                </a:cubicBezTo>
                <a:cubicBezTo>
                  <a:pt x="30" y="34"/>
                  <a:pt x="26" y="30"/>
                  <a:pt x="20" y="30"/>
                </a:cubicBezTo>
                <a:close/>
                <a:moveTo>
                  <a:pt x="81" y="35"/>
                </a:moveTo>
                <a:cubicBezTo>
                  <a:pt x="79" y="35"/>
                  <a:pt x="76" y="38"/>
                  <a:pt x="76" y="40"/>
                </a:cubicBezTo>
                <a:cubicBezTo>
                  <a:pt x="76" y="43"/>
                  <a:pt x="79" y="46"/>
                  <a:pt x="81" y="46"/>
                </a:cubicBezTo>
                <a:cubicBezTo>
                  <a:pt x="84" y="46"/>
                  <a:pt x="87" y="43"/>
                  <a:pt x="87" y="40"/>
                </a:cubicBezTo>
                <a:cubicBezTo>
                  <a:pt x="87" y="38"/>
                  <a:pt x="84" y="35"/>
                  <a:pt x="81" y="35"/>
                </a:cubicBezTo>
                <a:close/>
                <a:moveTo>
                  <a:pt x="81" y="30"/>
                </a:moveTo>
                <a:cubicBezTo>
                  <a:pt x="76" y="30"/>
                  <a:pt x="71" y="34"/>
                  <a:pt x="71" y="40"/>
                </a:cubicBezTo>
                <a:cubicBezTo>
                  <a:pt x="71" y="46"/>
                  <a:pt x="76" y="51"/>
                  <a:pt x="81" y="51"/>
                </a:cubicBezTo>
                <a:cubicBezTo>
                  <a:pt x="87" y="51"/>
                  <a:pt x="92" y="46"/>
                  <a:pt x="92" y="40"/>
                </a:cubicBezTo>
                <a:cubicBezTo>
                  <a:pt x="92" y="34"/>
                  <a:pt x="87" y="30"/>
                  <a:pt x="81" y="30"/>
                </a:cubicBezTo>
                <a:close/>
                <a:moveTo>
                  <a:pt x="15" y="14"/>
                </a:moveTo>
                <a:cubicBezTo>
                  <a:pt x="14" y="14"/>
                  <a:pt x="14" y="15"/>
                  <a:pt x="15" y="15"/>
                </a:cubicBezTo>
                <a:cubicBezTo>
                  <a:pt x="15" y="16"/>
                  <a:pt x="15" y="16"/>
                  <a:pt x="16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7" y="16"/>
                  <a:pt x="68" y="15"/>
                </a:cubicBezTo>
                <a:cubicBezTo>
                  <a:pt x="68" y="14"/>
                  <a:pt x="68" y="14"/>
                  <a:pt x="67" y="13"/>
                </a:cubicBezTo>
                <a:cubicBezTo>
                  <a:pt x="66" y="13"/>
                  <a:pt x="66" y="13"/>
                  <a:pt x="66" y="12"/>
                </a:cubicBezTo>
                <a:cubicBezTo>
                  <a:pt x="60" y="9"/>
                  <a:pt x="52" y="3"/>
                  <a:pt x="46" y="3"/>
                </a:cubicBezTo>
                <a:cubicBezTo>
                  <a:pt x="38" y="3"/>
                  <a:pt x="39" y="3"/>
                  <a:pt x="31" y="3"/>
                </a:cubicBezTo>
                <a:cubicBezTo>
                  <a:pt x="23" y="3"/>
                  <a:pt x="18" y="8"/>
                  <a:pt x="1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8" name="AutoShape 28">
            <a:extLst>
              <a:ext uri="{FF2B5EF4-FFF2-40B4-BE49-F238E27FC236}">
                <a16:creationId xmlns:a16="http://schemas.microsoft.com/office/drawing/2014/main" id="{DA978028-6DF8-476F-B734-C4708EB73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587" y="5953844"/>
            <a:ext cx="538609" cy="32316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lvl="0" algn="ctr" defTabSz="1218956" fontAlgn="ctr">
              <a:defRPr/>
            </a:pPr>
            <a:r>
              <a:rPr lang="kk-KZ" sz="800"/>
              <a:t>Плотность потока на маршруте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Freeform 6">
            <a:extLst>
              <a:ext uri="{FF2B5EF4-FFF2-40B4-BE49-F238E27FC236}">
                <a16:creationId xmlns:a16="http://schemas.microsoft.com/office/drawing/2014/main" id="{796E0D07-C388-4BB3-8EE9-9287CBAE13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19653" y="5447605"/>
            <a:ext cx="356478" cy="356475"/>
          </a:xfrm>
          <a:custGeom>
            <a:avLst/>
            <a:gdLst>
              <a:gd name="T0" fmla="*/ 53 w 107"/>
              <a:gd name="T1" fmla="*/ 80 h 107"/>
              <a:gd name="T2" fmla="*/ 53 w 107"/>
              <a:gd name="T3" fmla="*/ 28 h 107"/>
              <a:gd name="T4" fmla="*/ 43 w 107"/>
              <a:gd name="T5" fmla="*/ 15 h 107"/>
              <a:gd name="T6" fmla="*/ 53 w 107"/>
              <a:gd name="T7" fmla="*/ 0 h 107"/>
              <a:gd name="T8" fmla="*/ 64 w 107"/>
              <a:gd name="T9" fmla="*/ 15 h 107"/>
              <a:gd name="T10" fmla="*/ 53 w 107"/>
              <a:gd name="T11" fmla="*/ 28 h 107"/>
              <a:gd name="T12" fmla="*/ 59 w 107"/>
              <a:gd name="T13" fmla="*/ 23 h 107"/>
              <a:gd name="T14" fmla="*/ 61 w 107"/>
              <a:gd name="T15" fmla="*/ 10 h 107"/>
              <a:gd name="T16" fmla="*/ 53 w 107"/>
              <a:gd name="T17" fmla="*/ 8 h 107"/>
              <a:gd name="T18" fmla="*/ 46 w 107"/>
              <a:gd name="T19" fmla="*/ 8 h 107"/>
              <a:gd name="T20" fmla="*/ 45 w 107"/>
              <a:gd name="T21" fmla="*/ 15 h 107"/>
              <a:gd name="T22" fmla="*/ 81 w 107"/>
              <a:gd name="T23" fmla="*/ 81 h 107"/>
              <a:gd name="T24" fmla="*/ 78 w 107"/>
              <a:gd name="T25" fmla="*/ 72 h 107"/>
              <a:gd name="T26" fmla="*/ 98 w 107"/>
              <a:gd name="T27" fmla="*/ 71 h 107"/>
              <a:gd name="T28" fmla="*/ 98 w 107"/>
              <a:gd name="T29" fmla="*/ 72 h 107"/>
              <a:gd name="T30" fmla="*/ 82 w 107"/>
              <a:gd name="T31" fmla="*/ 80 h 107"/>
              <a:gd name="T32" fmla="*/ 97 w 107"/>
              <a:gd name="T33" fmla="*/ 72 h 107"/>
              <a:gd name="T34" fmla="*/ 95 w 107"/>
              <a:gd name="T35" fmla="*/ 64 h 107"/>
              <a:gd name="T36" fmla="*/ 84 w 107"/>
              <a:gd name="T37" fmla="*/ 64 h 107"/>
              <a:gd name="T38" fmla="*/ 80 w 107"/>
              <a:gd name="T39" fmla="*/ 67 h 107"/>
              <a:gd name="T40" fmla="*/ 82 w 107"/>
              <a:gd name="T41" fmla="*/ 80 h 107"/>
              <a:gd name="T42" fmla="*/ 9 w 107"/>
              <a:gd name="T43" fmla="*/ 72 h 107"/>
              <a:gd name="T44" fmla="*/ 9 w 107"/>
              <a:gd name="T45" fmla="*/ 71 h 107"/>
              <a:gd name="T46" fmla="*/ 29 w 107"/>
              <a:gd name="T47" fmla="*/ 72 h 107"/>
              <a:gd name="T48" fmla="*/ 26 w 107"/>
              <a:gd name="T49" fmla="*/ 81 h 107"/>
              <a:gd name="T50" fmla="*/ 19 w 107"/>
              <a:gd name="T51" fmla="*/ 84 h 107"/>
              <a:gd name="T52" fmla="*/ 27 w 107"/>
              <a:gd name="T53" fmla="*/ 69 h 107"/>
              <a:gd name="T54" fmla="*/ 23 w 107"/>
              <a:gd name="T55" fmla="*/ 64 h 107"/>
              <a:gd name="T56" fmla="*/ 15 w 107"/>
              <a:gd name="T57" fmla="*/ 64 h 107"/>
              <a:gd name="T58" fmla="*/ 11 w 107"/>
              <a:gd name="T59" fmla="*/ 69 h 107"/>
              <a:gd name="T60" fmla="*/ 107 w 107"/>
              <a:gd name="T61" fmla="*/ 104 h 107"/>
              <a:gd name="T62" fmla="*/ 90 w 107"/>
              <a:gd name="T63" fmla="*/ 104 h 107"/>
              <a:gd name="T64" fmla="*/ 90 w 107"/>
              <a:gd name="T65" fmla="*/ 92 h 107"/>
              <a:gd name="T66" fmla="*/ 86 w 107"/>
              <a:gd name="T67" fmla="*/ 91 h 107"/>
              <a:gd name="T68" fmla="*/ 87 w 107"/>
              <a:gd name="T69" fmla="*/ 94 h 107"/>
              <a:gd name="T70" fmla="*/ 79 w 107"/>
              <a:gd name="T71" fmla="*/ 89 h 107"/>
              <a:gd name="T72" fmla="*/ 72 w 107"/>
              <a:gd name="T73" fmla="*/ 107 h 107"/>
              <a:gd name="T74" fmla="*/ 38 w 107"/>
              <a:gd name="T75" fmla="*/ 104 h 107"/>
              <a:gd name="T76" fmla="*/ 21 w 107"/>
              <a:gd name="T77" fmla="*/ 104 h 107"/>
              <a:gd name="T78" fmla="*/ 21 w 107"/>
              <a:gd name="T79" fmla="*/ 92 h 107"/>
              <a:gd name="T80" fmla="*/ 17 w 107"/>
              <a:gd name="T81" fmla="*/ 91 h 107"/>
              <a:gd name="T82" fmla="*/ 18 w 107"/>
              <a:gd name="T83" fmla="*/ 94 h 107"/>
              <a:gd name="T84" fmla="*/ 11 w 107"/>
              <a:gd name="T85" fmla="*/ 89 h 107"/>
              <a:gd name="T86" fmla="*/ 3 w 107"/>
              <a:gd name="T87" fmla="*/ 107 h 107"/>
              <a:gd name="T88" fmla="*/ 73 w 107"/>
              <a:gd name="T89" fmla="*/ 47 h 107"/>
              <a:gd name="T90" fmla="*/ 55 w 107"/>
              <a:gd name="T91" fmla="*/ 47 h 107"/>
              <a:gd name="T92" fmla="*/ 56 w 107"/>
              <a:gd name="T93" fmla="*/ 35 h 107"/>
              <a:gd name="T94" fmla="*/ 52 w 107"/>
              <a:gd name="T95" fmla="*/ 34 h 107"/>
              <a:gd name="T96" fmla="*/ 53 w 107"/>
              <a:gd name="T97" fmla="*/ 37 h 107"/>
              <a:gd name="T98" fmla="*/ 45 w 107"/>
              <a:gd name="T99" fmla="*/ 32 h 107"/>
              <a:gd name="T100" fmla="*/ 38 w 107"/>
              <a:gd name="T101" fmla="*/ 50 h 107"/>
              <a:gd name="T102" fmla="*/ 51 w 107"/>
              <a:gd name="T103" fmla="*/ 64 h 107"/>
              <a:gd name="T104" fmla="*/ 45 w 107"/>
              <a:gd name="T105" fmla="*/ 79 h 107"/>
              <a:gd name="T106" fmla="*/ 40 w 107"/>
              <a:gd name="T107" fmla="*/ 87 h 107"/>
              <a:gd name="T108" fmla="*/ 53 w 107"/>
              <a:gd name="T109" fmla="*/ 84 h 107"/>
              <a:gd name="T110" fmla="*/ 67 w 107"/>
              <a:gd name="T111" fmla="*/ 87 h 107"/>
              <a:gd name="T112" fmla="*/ 62 w 107"/>
              <a:gd name="T113" fmla="*/ 79 h 107"/>
              <a:gd name="T114" fmla="*/ 56 w 107"/>
              <a:gd name="T115" fmla="*/ 64 h 107"/>
              <a:gd name="T116" fmla="*/ 52 w 107"/>
              <a:gd name="T117" fmla="*/ 5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7" h="107">
                <a:moveTo>
                  <a:pt x="53" y="68"/>
                </a:moveTo>
                <a:cubicBezTo>
                  <a:pt x="57" y="68"/>
                  <a:pt x="60" y="70"/>
                  <a:pt x="60" y="74"/>
                </a:cubicBezTo>
                <a:cubicBezTo>
                  <a:pt x="60" y="77"/>
                  <a:pt x="57" y="80"/>
                  <a:pt x="53" y="80"/>
                </a:cubicBezTo>
                <a:cubicBezTo>
                  <a:pt x="50" y="80"/>
                  <a:pt x="47" y="77"/>
                  <a:pt x="47" y="74"/>
                </a:cubicBezTo>
                <a:cubicBezTo>
                  <a:pt x="47" y="70"/>
                  <a:pt x="50" y="68"/>
                  <a:pt x="53" y="68"/>
                </a:cubicBezTo>
                <a:close/>
                <a:moveTo>
                  <a:pt x="53" y="28"/>
                </a:moveTo>
                <a:cubicBezTo>
                  <a:pt x="51" y="28"/>
                  <a:pt x="48" y="27"/>
                  <a:pt x="46" y="24"/>
                </a:cubicBezTo>
                <a:cubicBezTo>
                  <a:pt x="45" y="22"/>
                  <a:pt x="43" y="18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6"/>
                  <a:pt x="42" y="0"/>
                  <a:pt x="53" y="0"/>
                </a:cubicBezTo>
                <a:cubicBezTo>
                  <a:pt x="65" y="0"/>
                  <a:pt x="64" y="6"/>
                  <a:pt x="64" y="14"/>
                </a:cubicBezTo>
                <a:cubicBezTo>
                  <a:pt x="64" y="14"/>
                  <a:pt x="64" y="14"/>
                  <a:pt x="64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8"/>
                  <a:pt x="62" y="22"/>
                  <a:pt x="61" y="24"/>
                </a:cubicBezTo>
                <a:cubicBezTo>
                  <a:pt x="59" y="27"/>
                  <a:pt x="56" y="28"/>
                  <a:pt x="53" y="28"/>
                </a:cubicBezTo>
                <a:close/>
                <a:moveTo>
                  <a:pt x="48" y="23"/>
                </a:moveTo>
                <a:cubicBezTo>
                  <a:pt x="49" y="25"/>
                  <a:pt x="51" y="27"/>
                  <a:pt x="53" y="27"/>
                </a:cubicBezTo>
                <a:cubicBezTo>
                  <a:pt x="56" y="27"/>
                  <a:pt x="58" y="25"/>
                  <a:pt x="59" y="23"/>
                </a:cubicBezTo>
                <a:cubicBezTo>
                  <a:pt x="61" y="21"/>
                  <a:pt x="62" y="18"/>
                  <a:pt x="62" y="15"/>
                </a:cubicBezTo>
                <a:cubicBezTo>
                  <a:pt x="62" y="13"/>
                  <a:pt x="62" y="13"/>
                  <a:pt x="62" y="13"/>
                </a:cubicBezTo>
                <a:cubicBezTo>
                  <a:pt x="61" y="12"/>
                  <a:pt x="61" y="11"/>
                  <a:pt x="61" y="10"/>
                </a:cubicBezTo>
                <a:cubicBezTo>
                  <a:pt x="61" y="9"/>
                  <a:pt x="61" y="8"/>
                  <a:pt x="61" y="8"/>
                </a:cubicBezTo>
                <a:cubicBezTo>
                  <a:pt x="60" y="6"/>
                  <a:pt x="59" y="7"/>
                  <a:pt x="57" y="7"/>
                </a:cubicBezTo>
                <a:cubicBezTo>
                  <a:pt x="56" y="8"/>
                  <a:pt x="55" y="8"/>
                  <a:pt x="53" y="8"/>
                </a:cubicBezTo>
                <a:cubicBezTo>
                  <a:pt x="52" y="8"/>
                  <a:pt x="51" y="8"/>
                  <a:pt x="50" y="7"/>
                </a:cubicBezTo>
                <a:cubicBezTo>
                  <a:pt x="50" y="7"/>
                  <a:pt x="50" y="7"/>
                  <a:pt x="50" y="7"/>
                </a:cubicBezTo>
                <a:cubicBezTo>
                  <a:pt x="48" y="7"/>
                  <a:pt x="47" y="6"/>
                  <a:pt x="46" y="8"/>
                </a:cubicBezTo>
                <a:cubicBezTo>
                  <a:pt x="46" y="8"/>
                  <a:pt x="46" y="9"/>
                  <a:pt x="46" y="10"/>
                </a:cubicBezTo>
                <a:cubicBezTo>
                  <a:pt x="46" y="11"/>
                  <a:pt x="45" y="12"/>
                  <a:pt x="45" y="13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8"/>
                  <a:pt x="46" y="21"/>
                  <a:pt x="48" y="23"/>
                </a:cubicBezTo>
                <a:close/>
                <a:moveTo>
                  <a:pt x="88" y="85"/>
                </a:moveTo>
                <a:cubicBezTo>
                  <a:pt x="85" y="85"/>
                  <a:pt x="83" y="84"/>
                  <a:pt x="81" y="81"/>
                </a:cubicBezTo>
                <a:cubicBezTo>
                  <a:pt x="79" y="78"/>
                  <a:pt x="78" y="75"/>
                  <a:pt x="78" y="72"/>
                </a:cubicBezTo>
                <a:cubicBezTo>
                  <a:pt x="78" y="72"/>
                  <a:pt x="78" y="72"/>
                  <a:pt x="78" y="72"/>
                </a:cubicBezTo>
                <a:cubicBezTo>
                  <a:pt x="78" y="72"/>
                  <a:pt x="78" y="72"/>
                  <a:pt x="78" y="72"/>
                </a:cubicBezTo>
                <a:cubicBezTo>
                  <a:pt x="78" y="71"/>
                  <a:pt x="78" y="71"/>
                  <a:pt x="78" y="71"/>
                </a:cubicBezTo>
                <a:cubicBezTo>
                  <a:pt x="78" y="63"/>
                  <a:pt x="76" y="57"/>
                  <a:pt x="88" y="57"/>
                </a:cubicBezTo>
                <a:cubicBezTo>
                  <a:pt x="99" y="57"/>
                  <a:pt x="98" y="63"/>
                  <a:pt x="98" y="71"/>
                </a:cubicBezTo>
                <a:cubicBezTo>
                  <a:pt x="98" y="71"/>
                  <a:pt x="98" y="71"/>
                  <a:pt x="98" y="72"/>
                </a:cubicBezTo>
                <a:cubicBezTo>
                  <a:pt x="98" y="72"/>
                  <a:pt x="98" y="72"/>
                  <a:pt x="98" y="72"/>
                </a:cubicBezTo>
                <a:cubicBezTo>
                  <a:pt x="98" y="72"/>
                  <a:pt x="98" y="72"/>
                  <a:pt x="98" y="72"/>
                </a:cubicBezTo>
                <a:cubicBezTo>
                  <a:pt x="98" y="75"/>
                  <a:pt x="97" y="78"/>
                  <a:pt x="95" y="81"/>
                </a:cubicBezTo>
                <a:cubicBezTo>
                  <a:pt x="93" y="84"/>
                  <a:pt x="90" y="85"/>
                  <a:pt x="88" y="85"/>
                </a:cubicBezTo>
                <a:close/>
                <a:moveTo>
                  <a:pt x="82" y="80"/>
                </a:moveTo>
                <a:cubicBezTo>
                  <a:pt x="84" y="82"/>
                  <a:pt x="86" y="84"/>
                  <a:pt x="88" y="84"/>
                </a:cubicBezTo>
                <a:cubicBezTo>
                  <a:pt x="90" y="84"/>
                  <a:pt x="92" y="82"/>
                  <a:pt x="94" y="80"/>
                </a:cubicBezTo>
                <a:cubicBezTo>
                  <a:pt x="96" y="78"/>
                  <a:pt x="97" y="75"/>
                  <a:pt x="97" y="72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9"/>
                  <a:pt x="96" y="68"/>
                  <a:pt x="96" y="67"/>
                </a:cubicBezTo>
                <a:cubicBezTo>
                  <a:pt x="96" y="66"/>
                  <a:pt x="96" y="65"/>
                  <a:pt x="95" y="64"/>
                </a:cubicBezTo>
                <a:cubicBezTo>
                  <a:pt x="94" y="63"/>
                  <a:pt x="93" y="64"/>
                  <a:pt x="91" y="64"/>
                </a:cubicBezTo>
                <a:cubicBezTo>
                  <a:pt x="90" y="64"/>
                  <a:pt x="89" y="65"/>
                  <a:pt x="88" y="65"/>
                </a:cubicBezTo>
                <a:cubicBezTo>
                  <a:pt x="87" y="65"/>
                  <a:pt x="85" y="64"/>
                  <a:pt x="84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3" y="64"/>
                  <a:pt x="81" y="63"/>
                  <a:pt x="81" y="64"/>
                </a:cubicBezTo>
                <a:cubicBezTo>
                  <a:pt x="80" y="65"/>
                  <a:pt x="80" y="66"/>
                  <a:pt x="80" y="67"/>
                </a:cubicBezTo>
                <a:cubicBezTo>
                  <a:pt x="80" y="68"/>
                  <a:pt x="80" y="69"/>
                  <a:pt x="80" y="69"/>
                </a:cubicBezTo>
                <a:cubicBezTo>
                  <a:pt x="79" y="72"/>
                  <a:pt x="79" y="72"/>
                  <a:pt x="79" y="72"/>
                </a:cubicBezTo>
                <a:cubicBezTo>
                  <a:pt x="79" y="75"/>
                  <a:pt x="80" y="78"/>
                  <a:pt x="82" y="80"/>
                </a:cubicBezTo>
                <a:close/>
                <a:moveTo>
                  <a:pt x="19" y="85"/>
                </a:moveTo>
                <a:cubicBezTo>
                  <a:pt x="16" y="85"/>
                  <a:pt x="14" y="84"/>
                  <a:pt x="12" y="81"/>
                </a:cubicBezTo>
                <a:cubicBezTo>
                  <a:pt x="10" y="78"/>
                  <a:pt x="9" y="75"/>
                  <a:pt x="9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9" y="71"/>
                  <a:pt x="9" y="71"/>
                  <a:pt x="9" y="71"/>
                </a:cubicBezTo>
                <a:cubicBezTo>
                  <a:pt x="9" y="63"/>
                  <a:pt x="7" y="57"/>
                  <a:pt x="19" y="57"/>
                </a:cubicBezTo>
                <a:cubicBezTo>
                  <a:pt x="31" y="57"/>
                  <a:pt x="29" y="63"/>
                  <a:pt x="29" y="71"/>
                </a:cubicBezTo>
                <a:cubicBezTo>
                  <a:pt x="29" y="71"/>
                  <a:pt x="29" y="71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5"/>
                  <a:pt x="28" y="78"/>
                  <a:pt x="26" y="81"/>
                </a:cubicBezTo>
                <a:cubicBezTo>
                  <a:pt x="24" y="84"/>
                  <a:pt x="22" y="85"/>
                  <a:pt x="19" y="85"/>
                </a:cubicBezTo>
                <a:close/>
                <a:moveTo>
                  <a:pt x="13" y="80"/>
                </a:moveTo>
                <a:cubicBezTo>
                  <a:pt x="15" y="82"/>
                  <a:pt x="17" y="84"/>
                  <a:pt x="19" y="84"/>
                </a:cubicBezTo>
                <a:cubicBezTo>
                  <a:pt x="21" y="84"/>
                  <a:pt x="23" y="82"/>
                  <a:pt x="25" y="80"/>
                </a:cubicBezTo>
                <a:cubicBezTo>
                  <a:pt x="27" y="78"/>
                  <a:pt x="28" y="75"/>
                  <a:pt x="28" y="72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9"/>
                  <a:pt x="27" y="68"/>
                  <a:pt x="27" y="67"/>
                </a:cubicBezTo>
                <a:cubicBezTo>
                  <a:pt x="27" y="66"/>
                  <a:pt x="27" y="65"/>
                  <a:pt x="26" y="64"/>
                </a:cubicBezTo>
                <a:cubicBezTo>
                  <a:pt x="26" y="63"/>
                  <a:pt x="24" y="64"/>
                  <a:pt x="23" y="64"/>
                </a:cubicBezTo>
                <a:cubicBezTo>
                  <a:pt x="22" y="64"/>
                  <a:pt x="20" y="65"/>
                  <a:pt x="19" y="65"/>
                </a:cubicBezTo>
                <a:cubicBezTo>
                  <a:pt x="18" y="65"/>
                  <a:pt x="17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3" y="63"/>
                  <a:pt x="12" y="64"/>
                </a:cubicBezTo>
                <a:cubicBezTo>
                  <a:pt x="11" y="65"/>
                  <a:pt x="11" y="66"/>
                  <a:pt x="11" y="67"/>
                </a:cubicBezTo>
                <a:cubicBezTo>
                  <a:pt x="11" y="68"/>
                  <a:pt x="11" y="69"/>
                  <a:pt x="11" y="69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5"/>
                  <a:pt x="11" y="78"/>
                  <a:pt x="13" y="80"/>
                </a:cubicBezTo>
                <a:close/>
                <a:moveTo>
                  <a:pt x="107" y="104"/>
                </a:moveTo>
                <a:cubicBezTo>
                  <a:pt x="107" y="97"/>
                  <a:pt x="107" y="97"/>
                  <a:pt x="107" y="97"/>
                </a:cubicBezTo>
                <a:cubicBezTo>
                  <a:pt x="107" y="93"/>
                  <a:pt x="102" y="90"/>
                  <a:pt x="96" y="89"/>
                </a:cubicBezTo>
                <a:cubicBezTo>
                  <a:pt x="94" y="96"/>
                  <a:pt x="93" y="99"/>
                  <a:pt x="90" y="104"/>
                </a:cubicBezTo>
                <a:cubicBezTo>
                  <a:pt x="89" y="95"/>
                  <a:pt x="89" y="95"/>
                  <a:pt x="89" y="95"/>
                </a:cubicBezTo>
                <a:cubicBezTo>
                  <a:pt x="89" y="95"/>
                  <a:pt x="89" y="94"/>
                  <a:pt x="89" y="94"/>
                </a:cubicBezTo>
                <a:cubicBezTo>
                  <a:pt x="90" y="92"/>
                  <a:pt x="90" y="92"/>
                  <a:pt x="90" y="92"/>
                </a:cubicBezTo>
                <a:cubicBezTo>
                  <a:pt x="90" y="92"/>
                  <a:pt x="90" y="92"/>
                  <a:pt x="90" y="92"/>
                </a:cubicBezTo>
                <a:cubicBezTo>
                  <a:pt x="90" y="91"/>
                  <a:pt x="90" y="91"/>
                  <a:pt x="90" y="91"/>
                </a:cubicBezTo>
                <a:cubicBezTo>
                  <a:pt x="89" y="91"/>
                  <a:pt x="87" y="91"/>
                  <a:pt x="86" y="91"/>
                </a:cubicBezTo>
                <a:cubicBezTo>
                  <a:pt x="86" y="91"/>
                  <a:pt x="86" y="91"/>
                  <a:pt x="86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7" y="94"/>
                  <a:pt x="87" y="94"/>
                  <a:pt x="87" y="94"/>
                </a:cubicBezTo>
                <a:cubicBezTo>
                  <a:pt x="87" y="94"/>
                  <a:pt x="87" y="95"/>
                  <a:pt x="87" y="95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3" y="99"/>
                  <a:pt x="81" y="96"/>
                  <a:pt x="79" y="89"/>
                </a:cubicBezTo>
                <a:cubicBezTo>
                  <a:pt x="73" y="90"/>
                  <a:pt x="69" y="93"/>
                  <a:pt x="69" y="97"/>
                </a:cubicBezTo>
                <a:cubicBezTo>
                  <a:pt x="69" y="99"/>
                  <a:pt x="69" y="101"/>
                  <a:pt x="69" y="104"/>
                </a:cubicBezTo>
                <a:cubicBezTo>
                  <a:pt x="69" y="105"/>
                  <a:pt x="70" y="107"/>
                  <a:pt x="72" y="107"/>
                </a:cubicBezTo>
                <a:cubicBezTo>
                  <a:pt x="83" y="107"/>
                  <a:pt x="93" y="107"/>
                  <a:pt x="104" y="107"/>
                </a:cubicBezTo>
                <a:cubicBezTo>
                  <a:pt x="106" y="107"/>
                  <a:pt x="107" y="105"/>
                  <a:pt x="107" y="104"/>
                </a:cubicBezTo>
                <a:close/>
                <a:moveTo>
                  <a:pt x="38" y="104"/>
                </a:moveTo>
                <a:cubicBezTo>
                  <a:pt x="38" y="97"/>
                  <a:pt x="38" y="97"/>
                  <a:pt x="38" y="97"/>
                </a:cubicBezTo>
                <a:cubicBezTo>
                  <a:pt x="38" y="93"/>
                  <a:pt x="34" y="90"/>
                  <a:pt x="27" y="89"/>
                </a:cubicBezTo>
                <a:cubicBezTo>
                  <a:pt x="26" y="96"/>
                  <a:pt x="24" y="99"/>
                  <a:pt x="21" y="104"/>
                </a:cubicBezTo>
                <a:cubicBezTo>
                  <a:pt x="20" y="95"/>
                  <a:pt x="20" y="95"/>
                  <a:pt x="20" y="95"/>
                </a:cubicBezTo>
                <a:cubicBezTo>
                  <a:pt x="20" y="95"/>
                  <a:pt x="20" y="94"/>
                  <a:pt x="20" y="94"/>
                </a:cubicBezTo>
                <a:cubicBezTo>
                  <a:pt x="21" y="92"/>
                  <a:pt x="21" y="92"/>
                  <a:pt x="21" y="92"/>
                </a:cubicBezTo>
                <a:cubicBezTo>
                  <a:pt x="21" y="92"/>
                  <a:pt x="21" y="92"/>
                  <a:pt x="21" y="92"/>
                </a:cubicBezTo>
                <a:cubicBezTo>
                  <a:pt x="21" y="91"/>
                  <a:pt x="21" y="91"/>
                  <a:pt x="21" y="91"/>
                </a:cubicBezTo>
                <a:cubicBezTo>
                  <a:pt x="20" y="91"/>
                  <a:pt x="19" y="91"/>
                  <a:pt x="17" y="91"/>
                </a:cubicBezTo>
                <a:cubicBezTo>
                  <a:pt x="17" y="91"/>
                  <a:pt x="17" y="91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5"/>
                  <a:pt x="18" y="95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14" y="99"/>
                  <a:pt x="12" y="96"/>
                  <a:pt x="11" y="89"/>
                </a:cubicBezTo>
                <a:cubicBezTo>
                  <a:pt x="5" y="90"/>
                  <a:pt x="0" y="93"/>
                  <a:pt x="0" y="97"/>
                </a:cubicBezTo>
                <a:cubicBezTo>
                  <a:pt x="0" y="99"/>
                  <a:pt x="0" y="101"/>
                  <a:pt x="0" y="104"/>
                </a:cubicBezTo>
                <a:cubicBezTo>
                  <a:pt x="0" y="105"/>
                  <a:pt x="1" y="107"/>
                  <a:pt x="3" y="107"/>
                </a:cubicBezTo>
                <a:cubicBezTo>
                  <a:pt x="14" y="107"/>
                  <a:pt x="24" y="107"/>
                  <a:pt x="35" y="107"/>
                </a:cubicBezTo>
                <a:cubicBezTo>
                  <a:pt x="37" y="107"/>
                  <a:pt x="38" y="105"/>
                  <a:pt x="38" y="104"/>
                </a:cubicBezTo>
                <a:close/>
                <a:moveTo>
                  <a:pt x="73" y="47"/>
                </a:moveTo>
                <a:cubicBezTo>
                  <a:pt x="73" y="40"/>
                  <a:pt x="73" y="40"/>
                  <a:pt x="73" y="40"/>
                </a:cubicBezTo>
                <a:cubicBezTo>
                  <a:pt x="73" y="36"/>
                  <a:pt x="68" y="33"/>
                  <a:pt x="62" y="32"/>
                </a:cubicBezTo>
                <a:cubicBezTo>
                  <a:pt x="60" y="39"/>
                  <a:pt x="58" y="42"/>
                  <a:pt x="55" y="47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7"/>
                  <a:pt x="54" y="37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5" y="34"/>
                  <a:pt x="55" y="34"/>
                </a:cubicBezTo>
                <a:cubicBezTo>
                  <a:pt x="54" y="34"/>
                  <a:pt x="53" y="34"/>
                  <a:pt x="52" y="34"/>
                </a:cubicBezTo>
                <a:cubicBezTo>
                  <a:pt x="52" y="34"/>
                  <a:pt x="52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8"/>
                  <a:pt x="53" y="38"/>
                </a:cubicBezTo>
                <a:cubicBezTo>
                  <a:pt x="52" y="48"/>
                  <a:pt x="52" y="48"/>
                  <a:pt x="52" y="48"/>
                </a:cubicBezTo>
                <a:cubicBezTo>
                  <a:pt x="49" y="42"/>
                  <a:pt x="47" y="39"/>
                  <a:pt x="45" y="32"/>
                </a:cubicBezTo>
                <a:cubicBezTo>
                  <a:pt x="39" y="33"/>
                  <a:pt x="34" y="36"/>
                  <a:pt x="34" y="40"/>
                </a:cubicBezTo>
                <a:cubicBezTo>
                  <a:pt x="34" y="42"/>
                  <a:pt x="34" y="45"/>
                  <a:pt x="34" y="47"/>
                </a:cubicBezTo>
                <a:cubicBezTo>
                  <a:pt x="34" y="48"/>
                  <a:pt x="36" y="50"/>
                  <a:pt x="38" y="50"/>
                </a:cubicBezTo>
                <a:cubicBezTo>
                  <a:pt x="48" y="50"/>
                  <a:pt x="59" y="50"/>
                  <a:pt x="69" y="50"/>
                </a:cubicBezTo>
                <a:cubicBezTo>
                  <a:pt x="71" y="50"/>
                  <a:pt x="73" y="48"/>
                  <a:pt x="73" y="47"/>
                </a:cubicBezTo>
                <a:close/>
                <a:moveTo>
                  <a:pt x="51" y="64"/>
                </a:moveTo>
                <a:cubicBezTo>
                  <a:pt x="49" y="64"/>
                  <a:pt x="48" y="65"/>
                  <a:pt x="46" y="67"/>
                </a:cubicBezTo>
                <a:cubicBezTo>
                  <a:pt x="44" y="68"/>
                  <a:pt x="43" y="71"/>
                  <a:pt x="43" y="74"/>
                </a:cubicBezTo>
                <a:cubicBezTo>
                  <a:pt x="43" y="76"/>
                  <a:pt x="44" y="77"/>
                  <a:pt x="45" y="79"/>
                </a:cubicBezTo>
                <a:cubicBezTo>
                  <a:pt x="39" y="84"/>
                  <a:pt x="39" y="84"/>
                  <a:pt x="39" y="84"/>
                </a:cubicBezTo>
                <a:cubicBezTo>
                  <a:pt x="38" y="85"/>
                  <a:pt x="38" y="85"/>
                  <a:pt x="39" y="86"/>
                </a:cubicBezTo>
                <a:cubicBezTo>
                  <a:pt x="40" y="87"/>
                  <a:pt x="40" y="87"/>
                  <a:pt x="40" y="87"/>
                </a:cubicBezTo>
                <a:cubicBezTo>
                  <a:pt x="41" y="88"/>
                  <a:pt x="41" y="88"/>
                  <a:pt x="42" y="87"/>
                </a:cubicBezTo>
                <a:cubicBezTo>
                  <a:pt x="48" y="82"/>
                  <a:pt x="48" y="82"/>
                  <a:pt x="48" y="82"/>
                </a:cubicBezTo>
                <a:cubicBezTo>
                  <a:pt x="49" y="83"/>
                  <a:pt x="51" y="84"/>
                  <a:pt x="53" y="84"/>
                </a:cubicBezTo>
                <a:cubicBezTo>
                  <a:pt x="56" y="84"/>
                  <a:pt x="58" y="83"/>
                  <a:pt x="60" y="82"/>
                </a:cubicBezTo>
                <a:cubicBezTo>
                  <a:pt x="66" y="87"/>
                  <a:pt x="66" y="87"/>
                  <a:pt x="66" y="87"/>
                </a:cubicBezTo>
                <a:cubicBezTo>
                  <a:pt x="66" y="88"/>
                  <a:pt x="67" y="88"/>
                  <a:pt x="67" y="87"/>
                </a:cubicBezTo>
                <a:cubicBezTo>
                  <a:pt x="68" y="86"/>
                  <a:pt x="68" y="86"/>
                  <a:pt x="68" y="86"/>
                </a:cubicBezTo>
                <a:cubicBezTo>
                  <a:pt x="69" y="85"/>
                  <a:pt x="69" y="85"/>
                  <a:pt x="68" y="84"/>
                </a:cubicBezTo>
                <a:cubicBezTo>
                  <a:pt x="62" y="79"/>
                  <a:pt x="62" y="79"/>
                  <a:pt x="62" y="79"/>
                </a:cubicBezTo>
                <a:cubicBezTo>
                  <a:pt x="63" y="77"/>
                  <a:pt x="64" y="76"/>
                  <a:pt x="64" y="74"/>
                </a:cubicBezTo>
                <a:cubicBezTo>
                  <a:pt x="64" y="71"/>
                  <a:pt x="63" y="68"/>
                  <a:pt x="61" y="67"/>
                </a:cubicBezTo>
                <a:cubicBezTo>
                  <a:pt x="59" y="65"/>
                  <a:pt x="58" y="64"/>
                  <a:pt x="56" y="64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55"/>
                  <a:pt x="55" y="55"/>
                  <a:pt x="55" y="55"/>
                </a:cubicBezTo>
                <a:cubicBezTo>
                  <a:pt x="52" y="55"/>
                  <a:pt x="52" y="55"/>
                  <a:pt x="52" y="55"/>
                </a:cubicBezTo>
                <a:cubicBezTo>
                  <a:pt x="52" y="55"/>
                  <a:pt x="51" y="55"/>
                  <a:pt x="51" y="56"/>
                </a:cubicBezTo>
                <a:lnTo>
                  <a:pt x="51" y="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4ABC1CA-9B11-4FEC-A7AB-16EA95280165}"/>
              </a:ext>
            </a:extLst>
          </p:cNvPr>
          <p:cNvSpPr/>
          <p:nvPr/>
        </p:nvSpPr>
        <p:spPr>
          <a:xfrm>
            <a:off x="3013062" y="5373376"/>
            <a:ext cx="791655" cy="855667"/>
          </a:xfrm>
          <a:prstGeom prst="rect">
            <a:avLst/>
          </a:prstGeom>
          <a:noFill/>
          <a:ln w="6350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lIns="359859" rtlCol="0" anchor="ctr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0000"/>
              <a:buFontTx/>
              <a:buNone/>
              <a:tabLst/>
              <a:defRPr/>
            </a:pPr>
            <a:endParaRPr kumimoji="0" lang="en-US" altLang="zh-CN" sz="19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E1B1BA3-3F82-4260-BB59-779A0A5EEEC8}"/>
              </a:ext>
            </a:extLst>
          </p:cNvPr>
          <p:cNvSpPr/>
          <p:nvPr/>
        </p:nvSpPr>
        <p:spPr>
          <a:xfrm>
            <a:off x="3006912" y="4458797"/>
            <a:ext cx="791655" cy="855667"/>
          </a:xfrm>
          <a:prstGeom prst="rect">
            <a:avLst/>
          </a:prstGeom>
          <a:noFill/>
          <a:ln w="6350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lIns="359859" rtlCol="0" anchor="ctr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0000"/>
              <a:buFontTx/>
              <a:buNone/>
              <a:tabLst/>
              <a:defRPr/>
            </a:pPr>
            <a:endParaRPr kumimoji="0" lang="en-US" altLang="zh-CN" sz="19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27FD898-DDCF-4672-806B-67FEA71E96BC}"/>
              </a:ext>
            </a:extLst>
          </p:cNvPr>
          <p:cNvSpPr/>
          <p:nvPr/>
        </p:nvSpPr>
        <p:spPr>
          <a:xfrm>
            <a:off x="2172285" y="4467419"/>
            <a:ext cx="791655" cy="855667"/>
          </a:xfrm>
          <a:prstGeom prst="rect">
            <a:avLst/>
          </a:prstGeom>
          <a:noFill/>
          <a:ln w="6350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lIns="359859" rtlCol="0" anchor="ctr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0000"/>
              <a:buFontTx/>
              <a:buNone/>
              <a:tabLst/>
              <a:defRPr/>
            </a:pPr>
            <a:endParaRPr kumimoji="0" lang="en-US" altLang="zh-CN" sz="19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126B1C6-C196-494A-B742-D36F9DB25FEB}"/>
              </a:ext>
            </a:extLst>
          </p:cNvPr>
          <p:cNvSpPr/>
          <p:nvPr/>
        </p:nvSpPr>
        <p:spPr>
          <a:xfrm>
            <a:off x="2172285" y="5373376"/>
            <a:ext cx="791655" cy="855667"/>
          </a:xfrm>
          <a:prstGeom prst="rect">
            <a:avLst/>
          </a:prstGeom>
          <a:noFill/>
          <a:ln w="6350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lIns="359859" rtlCol="0" anchor="ctr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0000"/>
              <a:buFontTx/>
              <a:buNone/>
              <a:tabLst/>
              <a:defRPr/>
            </a:pPr>
            <a:endParaRPr kumimoji="0" lang="en-US" altLang="zh-CN" sz="19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A4D1226-6D18-4B4B-971F-21C05594B9F4}"/>
              </a:ext>
            </a:extLst>
          </p:cNvPr>
          <p:cNvGrpSpPr/>
          <p:nvPr/>
        </p:nvGrpSpPr>
        <p:grpSpPr>
          <a:xfrm>
            <a:off x="3042880" y="4639396"/>
            <a:ext cx="719719" cy="641092"/>
            <a:chOff x="2242139" y="2628785"/>
            <a:chExt cx="719886" cy="641240"/>
          </a:xfrm>
        </p:grpSpPr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A1CB119C-0A0B-449F-8C13-1763085C3EAE}"/>
                </a:ext>
              </a:extLst>
            </p:cNvPr>
            <p:cNvSpPr txBox="1"/>
            <p:nvPr/>
          </p:nvSpPr>
          <p:spPr>
            <a:xfrm>
              <a:off x="2242139" y="3008458"/>
              <a:ext cx="719886" cy="261567"/>
            </a:xfrm>
            <a:prstGeom prst="rect">
              <a:avLst/>
            </a:prstGeom>
            <a:noFill/>
            <a:effectLst/>
          </p:spPr>
          <p:txBody>
            <a:bodyPr wrap="square" lIns="0" rIns="0" rtlCol="0" anchor="ctr">
              <a:noAutofit/>
            </a:bodyPr>
            <a:lstStyle/>
            <a:p>
              <a:pPr lvl="0" algn="ctr" defTabSz="1218956" fontAlgn="ctr">
                <a:defRPr/>
              </a:pPr>
              <a:r>
                <a:rPr lang="en-US" sz="800" dirty="0"/>
                <a:t>OD-</a:t>
              </a:r>
              <a:r>
                <a:rPr lang="kk-KZ" sz="800" dirty="0"/>
                <a:t>анализ</a:t>
              </a:r>
              <a:endPara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49DEF383-D7B0-425B-AE07-CC34BA9C37D3}"/>
                </a:ext>
              </a:extLst>
            </p:cNvPr>
            <p:cNvGrpSpPr/>
            <p:nvPr/>
          </p:nvGrpSpPr>
          <p:grpSpPr>
            <a:xfrm>
              <a:off x="2454439" y="2628785"/>
              <a:ext cx="295288" cy="262188"/>
              <a:chOff x="2390181" y="2682279"/>
              <a:chExt cx="345089" cy="306409"/>
            </a:xfrm>
          </p:grpSpPr>
          <p:sp>
            <p:nvSpPr>
              <p:cNvPr id="102" name="Freeform 66">
                <a:extLst>
                  <a:ext uri="{FF2B5EF4-FFF2-40B4-BE49-F238E27FC236}">
                    <a16:creationId xmlns:a16="http://schemas.microsoft.com/office/drawing/2014/main" id="{13342D49-A843-45A8-8470-354323F30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5076" y="2682279"/>
                <a:ext cx="15300" cy="65357"/>
              </a:xfrm>
              <a:custGeom>
                <a:avLst/>
                <a:gdLst>
                  <a:gd name="T0" fmla="*/ 2147483647 w 67"/>
                  <a:gd name="T1" fmla="*/ 2147483647 h 289"/>
                  <a:gd name="T2" fmla="*/ 2147483647 w 67"/>
                  <a:gd name="T3" fmla="*/ 2147483647 h 289"/>
                  <a:gd name="T4" fmla="*/ 2147483647 w 67"/>
                  <a:gd name="T5" fmla="*/ 2147483647 h 289"/>
                  <a:gd name="T6" fmla="*/ 2147483647 w 67"/>
                  <a:gd name="T7" fmla="*/ 2147483647 h 289"/>
                  <a:gd name="T8" fmla="*/ 2147483647 w 67"/>
                  <a:gd name="T9" fmla="*/ 0 h 289"/>
                  <a:gd name="T10" fmla="*/ 0 w 67"/>
                  <a:gd name="T11" fmla="*/ 2147483647 h 289"/>
                  <a:gd name="T12" fmla="*/ 0 w 67"/>
                  <a:gd name="T13" fmla="*/ 2147483647 h 289"/>
                  <a:gd name="T14" fmla="*/ 2147483647 w 67"/>
                  <a:gd name="T15" fmla="*/ 2147483647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7"/>
                  <a:gd name="T25" fmla="*/ 0 h 289"/>
                  <a:gd name="T26" fmla="*/ 67 w 67"/>
                  <a:gd name="T27" fmla="*/ 289 h 28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7" h="289">
                    <a:moveTo>
                      <a:pt x="33" y="289"/>
                    </a:moveTo>
                    <a:lnTo>
                      <a:pt x="33" y="289"/>
                    </a:lnTo>
                    <a:cubicBezTo>
                      <a:pt x="52" y="289"/>
                      <a:pt x="67" y="274"/>
                      <a:pt x="67" y="255"/>
                    </a:cubicBezTo>
                    <a:lnTo>
                      <a:pt x="67" y="34"/>
                    </a:lnTo>
                    <a:cubicBezTo>
                      <a:pt x="67" y="15"/>
                      <a:pt x="52" y="0"/>
                      <a:pt x="33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255"/>
                    </a:lnTo>
                    <a:cubicBezTo>
                      <a:pt x="0" y="274"/>
                      <a:pt x="15" y="289"/>
                      <a:pt x="33" y="2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Freeform 67">
                <a:extLst>
                  <a:ext uri="{FF2B5EF4-FFF2-40B4-BE49-F238E27FC236}">
                    <a16:creationId xmlns:a16="http://schemas.microsoft.com/office/drawing/2014/main" id="{9FBBBEDD-0EB3-47E1-8A28-C9DA13FCE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7779" y="2730660"/>
                <a:ext cx="50999" cy="50078"/>
              </a:xfrm>
              <a:custGeom>
                <a:avLst/>
                <a:gdLst>
                  <a:gd name="T0" fmla="*/ 2147483647 w 230"/>
                  <a:gd name="T1" fmla="*/ 2147483647 h 226"/>
                  <a:gd name="T2" fmla="*/ 2147483647 w 230"/>
                  <a:gd name="T3" fmla="*/ 2147483647 h 226"/>
                  <a:gd name="T4" fmla="*/ 2147483647 w 230"/>
                  <a:gd name="T5" fmla="*/ 2147483647 h 226"/>
                  <a:gd name="T6" fmla="*/ 2147483647 w 230"/>
                  <a:gd name="T7" fmla="*/ 2147483647 h 226"/>
                  <a:gd name="T8" fmla="*/ 2147483647 w 230"/>
                  <a:gd name="T9" fmla="*/ 2147483647 h 226"/>
                  <a:gd name="T10" fmla="*/ 2147483647 w 230"/>
                  <a:gd name="T11" fmla="*/ 2147483647 h 226"/>
                  <a:gd name="T12" fmla="*/ 2147483647 w 230"/>
                  <a:gd name="T13" fmla="*/ 2147483647 h 226"/>
                  <a:gd name="T14" fmla="*/ 2147483647 w 230"/>
                  <a:gd name="T15" fmla="*/ 2147483647 h 226"/>
                  <a:gd name="T16" fmla="*/ 2147483647 w 230"/>
                  <a:gd name="T17" fmla="*/ 2147483647 h 2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0"/>
                  <a:gd name="T28" fmla="*/ 0 h 226"/>
                  <a:gd name="T29" fmla="*/ 230 w 230"/>
                  <a:gd name="T30" fmla="*/ 226 h 2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0" h="226">
                    <a:moveTo>
                      <a:pt x="170" y="217"/>
                    </a:moveTo>
                    <a:lnTo>
                      <a:pt x="170" y="217"/>
                    </a:lnTo>
                    <a:cubicBezTo>
                      <a:pt x="176" y="223"/>
                      <a:pt x="185" y="226"/>
                      <a:pt x="193" y="226"/>
                    </a:cubicBezTo>
                    <a:cubicBezTo>
                      <a:pt x="202" y="226"/>
                      <a:pt x="211" y="223"/>
                      <a:pt x="217" y="217"/>
                    </a:cubicBezTo>
                    <a:cubicBezTo>
                      <a:pt x="230" y="204"/>
                      <a:pt x="230" y="183"/>
                      <a:pt x="217" y="170"/>
                    </a:cubicBezTo>
                    <a:lnTo>
                      <a:pt x="60" y="13"/>
                    </a:lnTo>
                    <a:cubicBezTo>
                      <a:pt x="47" y="0"/>
                      <a:pt x="26" y="0"/>
                      <a:pt x="13" y="13"/>
                    </a:cubicBezTo>
                    <a:cubicBezTo>
                      <a:pt x="0" y="26"/>
                      <a:pt x="0" y="47"/>
                      <a:pt x="13" y="60"/>
                    </a:cubicBezTo>
                    <a:lnTo>
                      <a:pt x="170" y="21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Freeform 68">
                <a:extLst>
                  <a:ext uri="{FF2B5EF4-FFF2-40B4-BE49-F238E27FC236}">
                    <a16:creationId xmlns:a16="http://schemas.microsoft.com/office/drawing/2014/main" id="{BAF4EFDF-84C7-4511-83EA-A585C1685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181" y="2847791"/>
                <a:ext cx="64598" cy="15278"/>
              </a:xfrm>
              <a:custGeom>
                <a:avLst/>
                <a:gdLst>
                  <a:gd name="T0" fmla="*/ 2147483647 w 288"/>
                  <a:gd name="T1" fmla="*/ 2147483647 h 66"/>
                  <a:gd name="T2" fmla="*/ 2147483647 w 288"/>
                  <a:gd name="T3" fmla="*/ 2147483647 h 66"/>
                  <a:gd name="T4" fmla="*/ 2147483647 w 288"/>
                  <a:gd name="T5" fmla="*/ 0 h 66"/>
                  <a:gd name="T6" fmla="*/ 2147483647 w 288"/>
                  <a:gd name="T7" fmla="*/ 0 h 66"/>
                  <a:gd name="T8" fmla="*/ 0 w 288"/>
                  <a:gd name="T9" fmla="*/ 2147483647 h 66"/>
                  <a:gd name="T10" fmla="*/ 2147483647 w 288"/>
                  <a:gd name="T11" fmla="*/ 2147483647 h 66"/>
                  <a:gd name="T12" fmla="*/ 2147483647 w 288"/>
                  <a:gd name="T13" fmla="*/ 2147483647 h 66"/>
                  <a:gd name="T14" fmla="*/ 2147483647 w 288"/>
                  <a:gd name="T15" fmla="*/ 2147483647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8"/>
                  <a:gd name="T25" fmla="*/ 0 h 66"/>
                  <a:gd name="T26" fmla="*/ 288 w 288"/>
                  <a:gd name="T27" fmla="*/ 66 h 6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8" h="66">
                    <a:moveTo>
                      <a:pt x="288" y="33"/>
                    </a:moveTo>
                    <a:lnTo>
                      <a:pt x="288" y="33"/>
                    </a:lnTo>
                    <a:cubicBezTo>
                      <a:pt x="288" y="15"/>
                      <a:pt x="273" y="0"/>
                      <a:pt x="255" y="0"/>
                    </a:cubicBezTo>
                    <a:lnTo>
                      <a:pt x="33" y="0"/>
                    </a:lnTo>
                    <a:cubicBezTo>
                      <a:pt x="14" y="0"/>
                      <a:pt x="0" y="15"/>
                      <a:pt x="0" y="33"/>
                    </a:cubicBezTo>
                    <a:cubicBezTo>
                      <a:pt x="0" y="52"/>
                      <a:pt x="14" y="66"/>
                      <a:pt x="33" y="66"/>
                    </a:cubicBezTo>
                    <a:lnTo>
                      <a:pt x="255" y="66"/>
                    </a:lnTo>
                    <a:cubicBezTo>
                      <a:pt x="273" y="66"/>
                      <a:pt x="288" y="52"/>
                      <a:pt x="288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Freeform 69">
                <a:extLst>
                  <a:ext uri="{FF2B5EF4-FFF2-40B4-BE49-F238E27FC236}">
                    <a16:creationId xmlns:a16="http://schemas.microsoft.com/office/drawing/2014/main" id="{8464BB6A-9F1B-4ED5-8907-01BF6DC9C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672" y="2847791"/>
                <a:ext cx="64598" cy="15278"/>
              </a:xfrm>
              <a:custGeom>
                <a:avLst/>
                <a:gdLst>
                  <a:gd name="T0" fmla="*/ 2147483647 w 288"/>
                  <a:gd name="T1" fmla="*/ 0 h 66"/>
                  <a:gd name="T2" fmla="*/ 2147483647 w 288"/>
                  <a:gd name="T3" fmla="*/ 0 h 66"/>
                  <a:gd name="T4" fmla="*/ 2147483647 w 288"/>
                  <a:gd name="T5" fmla="*/ 0 h 66"/>
                  <a:gd name="T6" fmla="*/ 0 w 288"/>
                  <a:gd name="T7" fmla="*/ 2147483647 h 66"/>
                  <a:gd name="T8" fmla="*/ 2147483647 w 288"/>
                  <a:gd name="T9" fmla="*/ 2147483647 h 66"/>
                  <a:gd name="T10" fmla="*/ 2147483647 w 288"/>
                  <a:gd name="T11" fmla="*/ 2147483647 h 66"/>
                  <a:gd name="T12" fmla="*/ 2147483647 w 288"/>
                  <a:gd name="T13" fmla="*/ 2147483647 h 66"/>
                  <a:gd name="T14" fmla="*/ 2147483647 w 288"/>
                  <a:gd name="T15" fmla="*/ 0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8"/>
                  <a:gd name="T25" fmla="*/ 0 h 66"/>
                  <a:gd name="T26" fmla="*/ 288 w 288"/>
                  <a:gd name="T27" fmla="*/ 66 h 6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8" h="66">
                    <a:moveTo>
                      <a:pt x="255" y="0"/>
                    </a:moveTo>
                    <a:lnTo>
                      <a:pt x="255" y="0"/>
                    </a:lnTo>
                    <a:lnTo>
                      <a:pt x="33" y="0"/>
                    </a:lnTo>
                    <a:cubicBezTo>
                      <a:pt x="15" y="0"/>
                      <a:pt x="0" y="15"/>
                      <a:pt x="0" y="33"/>
                    </a:cubicBezTo>
                    <a:cubicBezTo>
                      <a:pt x="0" y="52"/>
                      <a:pt x="15" y="66"/>
                      <a:pt x="33" y="66"/>
                    </a:cubicBezTo>
                    <a:lnTo>
                      <a:pt x="255" y="66"/>
                    </a:lnTo>
                    <a:cubicBezTo>
                      <a:pt x="274" y="66"/>
                      <a:pt x="288" y="52"/>
                      <a:pt x="288" y="33"/>
                    </a:cubicBezTo>
                    <a:cubicBezTo>
                      <a:pt x="288" y="15"/>
                      <a:pt x="274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Freeform 70">
                <a:extLst>
                  <a:ext uri="{FF2B5EF4-FFF2-40B4-BE49-F238E27FC236}">
                    <a16:creationId xmlns:a16="http://schemas.microsoft.com/office/drawing/2014/main" id="{F32B037F-201F-40B6-A406-CE63FE744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673" y="2730660"/>
                <a:ext cx="50999" cy="50078"/>
              </a:xfrm>
              <a:custGeom>
                <a:avLst/>
                <a:gdLst>
                  <a:gd name="T0" fmla="*/ 2147483647 w 230"/>
                  <a:gd name="T1" fmla="*/ 2147483647 h 226"/>
                  <a:gd name="T2" fmla="*/ 2147483647 w 230"/>
                  <a:gd name="T3" fmla="*/ 2147483647 h 226"/>
                  <a:gd name="T4" fmla="*/ 2147483647 w 230"/>
                  <a:gd name="T5" fmla="*/ 2147483647 h 226"/>
                  <a:gd name="T6" fmla="*/ 2147483647 w 230"/>
                  <a:gd name="T7" fmla="*/ 2147483647 h 226"/>
                  <a:gd name="T8" fmla="*/ 2147483647 w 230"/>
                  <a:gd name="T9" fmla="*/ 2147483647 h 226"/>
                  <a:gd name="T10" fmla="*/ 2147483647 w 230"/>
                  <a:gd name="T11" fmla="*/ 2147483647 h 226"/>
                  <a:gd name="T12" fmla="*/ 2147483647 w 230"/>
                  <a:gd name="T13" fmla="*/ 2147483647 h 226"/>
                  <a:gd name="T14" fmla="*/ 2147483647 w 230"/>
                  <a:gd name="T15" fmla="*/ 2147483647 h 226"/>
                  <a:gd name="T16" fmla="*/ 2147483647 w 230"/>
                  <a:gd name="T17" fmla="*/ 2147483647 h 2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30"/>
                  <a:gd name="T28" fmla="*/ 0 h 226"/>
                  <a:gd name="T29" fmla="*/ 230 w 230"/>
                  <a:gd name="T30" fmla="*/ 226 h 2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30" h="226">
                    <a:moveTo>
                      <a:pt x="37" y="226"/>
                    </a:moveTo>
                    <a:lnTo>
                      <a:pt x="37" y="226"/>
                    </a:lnTo>
                    <a:cubicBezTo>
                      <a:pt x="45" y="226"/>
                      <a:pt x="54" y="223"/>
                      <a:pt x="60" y="217"/>
                    </a:cubicBezTo>
                    <a:lnTo>
                      <a:pt x="217" y="60"/>
                    </a:lnTo>
                    <a:cubicBezTo>
                      <a:pt x="230" y="47"/>
                      <a:pt x="230" y="26"/>
                      <a:pt x="217" y="13"/>
                    </a:cubicBezTo>
                    <a:cubicBezTo>
                      <a:pt x="204" y="0"/>
                      <a:pt x="183" y="0"/>
                      <a:pt x="170" y="13"/>
                    </a:cubicBezTo>
                    <a:lnTo>
                      <a:pt x="13" y="170"/>
                    </a:lnTo>
                    <a:cubicBezTo>
                      <a:pt x="0" y="183"/>
                      <a:pt x="0" y="204"/>
                      <a:pt x="13" y="217"/>
                    </a:cubicBezTo>
                    <a:cubicBezTo>
                      <a:pt x="19" y="223"/>
                      <a:pt x="28" y="226"/>
                      <a:pt x="37" y="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7" name="Freeform 71">
                <a:extLst>
                  <a:ext uri="{FF2B5EF4-FFF2-40B4-BE49-F238E27FC236}">
                    <a16:creationId xmlns:a16="http://schemas.microsoft.com/office/drawing/2014/main" id="{0A245554-F5AF-4AED-98BF-5178F9E962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47129" y="2768854"/>
                <a:ext cx="231192" cy="219834"/>
              </a:xfrm>
              <a:custGeom>
                <a:avLst/>
                <a:gdLst>
                  <a:gd name="T0" fmla="*/ 2147483647 w 1031"/>
                  <a:gd name="T1" fmla="*/ 2147483647 h 978"/>
                  <a:gd name="T2" fmla="*/ 2147483647 w 1031"/>
                  <a:gd name="T3" fmla="*/ 2147483647 h 978"/>
                  <a:gd name="T4" fmla="*/ 2147483647 w 1031"/>
                  <a:gd name="T5" fmla="*/ 2147483647 h 978"/>
                  <a:gd name="T6" fmla="*/ 2147483647 w 1031"/>
                  <a:gd name="T7" fmla="*/ 2147483647 h 978"/>
                  <a:gd name="T8" fmla="*/ 2147483647 w 1031"/>
                  <a:gd name="T9" fmla="*/ 2147483647 h 978"/>
                  <a:gd name="T10" fmla="*/ 2147483647 w 1031"/>
                  <a:gd name="T11" fmla="*/ 2147483647 h 978"/>
                  <a:gd name="T12" fmla="*/ 2147483647 w 1031"/>
                  <a:gd name="T13" fmla="*/ 2147483647 h 978"/>
                  <a:gd name="T14" fmla="*/ 2147483647 w 1031"/>
                  <a:gd name="T15" fmla="*/ 2147483647 h 978"/>
                  <a:gd name="T16" fmla="*/ 2147483647 w 1031"/>
                  <a:gd name="T17" fmla="*/ 2147483647 h 978"/>
                  <a:gd name="T18" fmla="*/ 2147483647 w 1031"/>
                  <a:gd name="T19" fmla="*/ 2147483647 h 978"/>
                  <a:gd name="T20" fmla="*/ 2147483647 w 1031"/>
                  <a:gd name="T21" fmla="*/ 2147483647 h 978"/>
                  <a:gd name="T22" fmla="*/ 2147483647 w 1031"/>
                  <a:gd name="T23" fmla="*/ 0 h 978"/>
                  <a:gd name="T24" fmla="*/ 2147483647 w 1031"/>
                  <a:gd name="T25" fmla="*/ 2147483647 h 978"/>
                  <a:gd name="T26" fmla="*/ 2147483647 w 1031"/>
                  <a:gd name="T27" fmla="*/ 2147483647 h 978"/>
                  <a:gd name="T28" fmla="*/ 2147483647 w 1031"/>
                  <a:gd name="T29" fmla="*/ 2147483647 h 978"/>
                  <a:gd name="T30" fmla="*/ 0 w 1031"/>
                  <a:gd name="T31" fmla="*/ 2147483647 h 978"/>
                  <a:gd name="T32" fmla="*/ 0 w 1031"/>
                  <a:gd name="T33" fmla="*/ 2147483647 h 978"/>
                  <a:gd name="T34" fmla="*/ 2147483647 w 1031"/>
                  <a:gd name="T35" fmla="*/ 2147483647 h 978"/>
                  <a:gd name="T36" fmla="*/ 2147483647 w 1031"/>
                  <a:gd name="T37" fmla="*/ 2147483647 h 978"/>
                  <a:gd name="T38" fmla="*/ 2147483647 w 1031"/>
                  <a:gd name="T39" fmla="*/ 2147483647 h 978"/>
                  <a:gd name="T40" fmla="*/ 2147483647 w 1031"/>
                  <a:gd name="T41" fmla="*/ 2147483647 h 978"/>
                  <a:gd name="T42" fmla="*/ 2147483647 w 1031"/>
                  <a:gd name="T43" fmla="*/ 2147483647 h 978"/>
                  <a:gd name="T44" fmla="*/ 2147483647 w 1031"/>
                  <a:gd name="T45" fmla="*/ 2147483647 h 978"/>
                  <a:gd name="T46" fmla="*/ 2147483647 w 1031"/>
                  <a:gd name="T47" fmla="*/ 2147483647 h 978"/>
                  <a:gd name="T48" fmla="*/ 2147483647 w 1031"/>
                  <a:gd name="T49" fmla="*/ 2147483647 h 978"/>
                  <a:gd name="T50" fmla="*/ 2147483647 w 1031"/>
                  <a:gd name="T51" fmla="*/ 2147483647 h 978"/>
                  <a:gd name="T52" fmla="*/ 2147483647 w 1031"/>
                  <a:gd name="T53" fmla="*/ 2147483647 h 978"/>
                  <a:gd name="T54" fmla="*/ 2147483647 w 1031"/>
                  <a:gd name="T55" fmla="*/ 2147483647 h 978"/>
                  <a:gd name="T56" fmla="*/ 2147483647 w 1031"/>
                  <a:gd name="T57" fmla="*/ 2147483647 h 978"/>
                  <a:gd name="T58" fmla="*/ 2147483647 w 1031"/>
                  <a:gd name="T59" fmla="*/ 2147483647 h 978"/>
                  <a:gd name="T60" fmla="*/ 2147483647 w 1031"/>
                  <a:gd name="T61" fmla="*/ 2147483647 h 978"/>
                  <a:gd name="T62" fmla="*/ 2147483647 w 1031"/>
                  <a:gd name="T63" fmla="*/ 2147483647 h 978"/>
                  <a:gd name="T64" fmla="*/ 2147483647 w 1031"/>
                  <a:gd name="T65" fmla="*/ 2147483647 h 978"/>
                  <a:gd name="T66" fmla="*/ 2147483647 w 1031"/>
                  <a:gd name="T67" fmla="*/ 2147483647 h 978"/>
                  <a:gd name="T68" fmla="*/ 2147483647 w 1031"/>
                  <a:gd name="T69" fmla="*/ 2147483647 h 978"/>
                  <a:gd name="T70" fmla="*/ 2147483647 w 1031"/>
                  <a:gd name="T71" fmla="*/ 2147483647 h 978"/>
                  <a:gd name="T72" fmla="*/ 2147483647 w 1031"/>
                  <a:gd name="T73" fmla="*/ 2147483647 h 978"/>
                  <a:gd name="T74" fmla="*/ 2147483647 w 1031"/>
                  <a:gd name="T75" fmla="*/ 2147483647 h 97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031"/>
                  <a:gd name="T115" fmla="*/ 0 h 978"/>
                  <a:gd name="T116" fmla="*/ 1031 w 1031"/>
                  <a:gd name="T117" fmla="*/ 978 h 978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031" h="978">
                    <a:moveTo>
                      <a:pt x="155" y="704"/>
                    </a:moveTo>
                    <a:lnTo>
                      <a:pt x="155" y="704"/>
                    </a:lnTo>
                    <a:lnTo>
                      <a:pt x="155" y="427"/>
                    </a:lnTo>
                    <a:cubicBezTo>
                      <a:pt x="155" y="228"/>
                      <a:pt x="317" y="66"/>
                      <a:pt x="515" y="66"/>
                    </a:cubicBezTo>
                    <a:cubicBezTo>
                      <a:pt x="714" y="66"/>
                      <a:pt x="876" y="228"/>
                      <a:pt x="876" y="427"/>
                    </a:cubicBezTo>
                    <a:lnTo>
                      <a:pt x="876" y="704"/>
                    </a:lnTo>
                    <a:lnTo>
                      <a:pt x="155" y="704"/>
                    </a:lnTo>
                    <a:close/>
                    <a:moveTo>
                      <a:pt x="998" y="704"/>
                    </a:moveTo>
                    <a:lnTo>
                      <a:pt x="998" y="704"/>
                    </a:lnTo>
                    <a:lnTo>
                      <a:pt x="942" y="704"/>
                    </a:lnTo>
                    <a:lnTo>
                      <a:pt x="942" y="427"/>
                    </a:lnTo>
                    <a:cubicBezTo>
                      <a:pt x="942" y="191"/>
                      <a:pt x="751" y="0"/>
                      <a:pt x="515" y="0"/>
                    </a:cubicBezTo>
                    <a:cubicBezTo>
                      <a:pt x="280" y="0"/>
                      <a:pt x="89" y="191"/>
                      <a:pt x="89" y="427"/>
                    </a:cubicBezTo>
                    <a:lnTo>
                      <a:pt x="89" y="704"/>
                    </a:lnTo>
                    <a:lnTo>
                      <a:pt x="33" y="704"/>
                    </a:lnTo>
                    <a:cubicBezTo>
                      <a:pt x="15" y="704"/>
                      <a:pt x="0" y="719"/>
                      <a:pt x="0" y="737"/>
                    </a:cubicBezTo>
                    <a:lnTo>
                      <a:pt x="0" y="909"/>
                    </a:lnTo>
                    <a:cubicBezTo>
                      <a:pt x="0" y="927"/>
                      <a:pt x="15" y="942"/>
                      <a:pt x="33" y="942"/>
                    </a:cubicBezTo>
                    <a:lnTo>
                      <a:pt x="469" y="942"/>
                    </a:lnTo>
                    <a:cubicBezTo>
                      <a:pt x="481" y="963"/>
                      <a:pt x="503" y="978"/>
                      <a:pt x="530" y="978"/>
                    </a:cubicBezTo>
                    <a:cubicBezTo>
                      <a:pt x="568" y="978"/>
                      <a:pt x="599" y="947"/>
                      <a:pt x="599" y="909"/>
                    </a:cubicBezTo>
                    <a:cubicBezTo>
                      <a:pt x="599" y="870"/>
                      <a:pt x="568" y="839"/>
                      <a:pt x="530" y="839"/>
                    </a:cubicBezTo>
                    <a:cubicBezTo>
                      <a:pt x="503" y="839"/>
                      <a:pt x="481" y="854"/>
                      <a:pt x="469" y="875"/>
                    </a:cubicBezTo>
                    <a:lnTo>
                      <a:pt x="66" y="875"/>
                    </a:lnTo>
                    <a:lnTo>
                      <a:pt x="66" y="771"/>
                    </a:lnTo>
                    <a:lnTo>
                      <a:pt x="122" y="771"/>
                    </a:lnTo>
                    <a:lnTo>
                      <a:pt x="909" y="771"/>
                    </a:lnTo>
                    <a:lnTo>
                      <a:pt x="964" y="771"/>
                    </a:lnTo>
                    <a:lnTo>
                      <a:pt x="964" y="875"/>
                    </a:lnTo>
                    <a:lnTo>
                      <a:pt x="803" y="875"/>
                    </a:lnTo>
                    <a:cubicBezTo>
                      <a:pt x="791" y="854"/>
                      <a:pt x="769" y="839"/>
                      <a:pt x="743" y="839"/>
                    </a:cubicBezTo>
                    <a:cubicBezTo>
                      <a:pt x="704" y="839"/>
                      <a:pt x="673" y="870"/>
                      <a:pt x="673" y="909"/>
                    </a:cubicBezTo>
                    <a:cubicBezTo>
                      <a:pt x="673" y="947"/>
                      <a:pt x="704" y="978"/>
                      <a:pt x="743" y="978"/>
                    </a:cubicBezTo>
                    <a:cubicBezTo>
                      <a:pt x="769" y="978"/>
                      <a:pt x="791" y="963"/>
                      <a:pt x="803" y="942"/>
                    </a:cubicBezTo>
                    <a:lnTo>
                      <a:pt x="998" y="942"/>
                    </a:lnTo>
                    <a:cubicBezTo>
                      <a:pt x="1016" y="942"/>
                      <a:pt x="1031" y="927"/>
                      <a:pt x="1031" y="909"/>
                    </a:cubicBezTo>
                    <a:lnTo>
                      <a:pt x="1031" y="737"/>
                    </a:lnTo>
                    <a:cubicBezTo>
                      <a:pt x="1031" y="719"/>
                      <a:pt x="1016" y="704"/>
                      <a:pt x="998" y="7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203CB8C1-7097-4496-9A91-529268898EBD}"/>
              </a:ext>
            </a:extLst>
          </p:cNvPr>
          <p:cNvSpPr txBox="1"/>
          <p:nvPr/>
        </p:nvSpPr>
        <p:spPr>
          <a:xfrm>
            <a:off x="3013044" y="5917210"/>
            <a:ext cx="791691" cy="253817"/>
          </a:xfrm>
          <a:prstGeom prst="rect">
            <a:avLst/>
          </a:prstGeom>
          <a:noFill/>
          <a:effectLst/>
        </p:spPr>
        <p:txBody>
          <a:bodyPr wrap="square" lIns="0" rIns="0" rtlCol="0" anchor="ctr">
            <a:noAutofit/>
          </a:bodyPr>
          <a:lstStyle/>
          <a:p>
            <a:pPr lvl="0" algn="ctr" defTabSz="1218956" fontAlgn="ctr">
              <a:defRPr/>
            </a:pPr>
            <a:r>
              <a:rPr lang="kk-KZ" sz="800" dirty="0"/>
              <a:t>Направления движения</a:t>
            </a: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1CFE4E0-FA67-4619-B898-0D27B5F3C605}"/>
              </a:ext>
            </a:extLst>
          </p:cNvPr>
          <p:cNvGrpSpPr/>
          <p:nvPr/>
        </p:nvGrpSpPr>
        <p:grpSpPr>
          <a:xfrm>
            <a:off x="3301604" y="5393054"/>
            <a:ext cx="214570" cy="468464"/>
            <a:chOff x="1668832" y="2561684"/>
            <a:chExt cx="250818" cy="547600"/>
          </a:xfrm>
        </p:grpSpPr>
        <p:sp>
          <p:nvSpPr>
            <p:cNvPr id="85" name="Oval 377">
              <a:extLst>
                <a:ext uri="{FF2B5EF4-FFF2-40B4-BE49-F238E27FC236}">
                  <a16:creationId xmlns:a16="http://schemas.microsoft.com/office/drawing/2014/main" id="{866C6823-30EB-4400-8BB2-A0B67ABD5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7727" y="3065948"/>
              <a:ext cx="44648" cy="43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Oval 378">
              <a:extLst>
                <a:ext uri="{FF2B5EF4-FFF2-40B4-BE49-F238E27FC236}">
                  <a16:creationId xmlns:a16="http://schemas.microsoft.com/office/drawing/2014/main" id="{B2AD5D1A-321B-487E-936F-1F2F4771E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068" y="3065948"/>
              <a:ext cx="44648" cy="43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Freeform 406">
              <a:extLst>
                <a:ext uri="{FF2B5EF4-FFF2-40B4-BE49-F238E27FC236}">
                  <a16:creationId xmlns:a16="http://schemas.microsoft.com/office/drawing/2014/main" id="{B23555B3-EF31-4162-A3D1-7A4D151E7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8832" y="2690377"/>
              <a:ext cx="118187" cy="98489"/>
            </a:xfrm>
            <a:custGeom>
              <a:avLst/>
              <a:gdLst/>
              <a:ahLst/>
              <a:cxnLst>
                <a:cxn ang="0">
                  <a:pos x="31" y="87"/>
                </a:cxn>
                <a:cxn ang="0">
                  <a:pos x="28" y="87"/>
                </a:cxn>
                <a:cxn ang="0">
                  <a:pos x="5" y="74"/>
                </a:cxn>
                <a:cxn ang="0">
                  <a:pos x="2" y="73"/>
                </a:cxn>
                <a:cxn ang="0">
                  <a:pos x="0" y="63"/>
                </a:cxn>
                <a:cxn ang="0">
                  <a:pos x="5" y="55"/>
                </a:cxn>
                <a:cxn ang="0">
                  <a:pos x="73" y="4"/>
                </a:cxn>
                <a:cxn ang="0">
                  <a:pos x="91" y="7"/>
                </a:cxn>
                <a:cxn ang="0">
                  <a:pos x="101" y="21"/>
                </a:cxn>
                <a:cxn ang="0">
                  <a:pos x="99" y="38"/>
                </a:cxn>
                <a:cxn ang="0">
                  <a:pos x="95" y="41"/>
                </a:cxn>
                <a:cxn ang="0">
                  <a:pos x="95" y="41"/>
                </a:cxn>
                <a:cxn ang="0">
                  <a:pos x="34" y="86"/>
                </a:cxn>
                <a:cxn ang="0">
                  <a:pos x="31" y="87"/>
                </a:cxn>
                <a:cxn ang="0">
                  <a:pos x="12" y="65"/>
                </a:cxn>
                <a:cxn ang="0">
                  <a:pos x="30" y="74"/>
                </a:cxn>
                <a:cxn ang="0">
                  <a:pos x="88" y="32"/>
                </a:cxn>
                <a:cxn ang="0">
                  <a:pos x="88" y="32"/>
                </a:cxn>
                <a:cxn ang="0">
                  <a:pos x="91" y="29"/>
                </a:cxn>
                <a:cxn ang="0">
                  <a:pos x="92" y="28"/>
                </a:cxn>
                <a:cxn ang="0">
                  <a:pos x="81" y="14"/>
                </a:cxn>
                <a:cxn ang="0">
                  <a:pos x="81" y="14"/>
                </a:cxn>
                <a:cxn ang="0">
                  <a:pos x="12" y="65"/>
                </a:cxn>
                <a:cxn ang="0">
                  <a:pos x="12" y="65"/>
                </a:cxn>
                <a:cxn ang="0">
                  <a:pos x="91" y="36"/>
                </a:cxn>
                <a:cxn ang="0">
                  <a:pos x="91" y="36"/>
                </a:cxn>
              </a:cxnLst>
              <a:rect l="0" t="0" r="r" b="b"/>
              <a:pathLst>
                <a:path w="105" h="87">
                  <a:moveTo>
                    <a:pt x="31" y="87"/>
                  </a:moveTo>
                  <a:cubicBezTo>
                    <a:pt x="30" y="87"/>
                    <a:pt x="29" y="87"/>
                    <a:pt x="28" y="87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4" y="74"/>
                    <a:pt x="3" y="73"/>
                    <a:pt x="2" y="73"/>
                  </a:cubicBezTo>
                  <a:cubicBezTo>
                    <a:pt x="0" y="70"/>
                    <a:pt x="0" y="67"/>
                    <a:pt x="0" y="63"/>
                  </a:cubicBezTo>
                  <a:cubicBezTo>
                    <a:pt x="1" y="60"/>
                    <a:pt x="2" y="57"/>
                    <a:pt x="5" y="55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9" y="0"/>
                    <a:pt x="87" y="1"/>
                    <a:pt x="91" y="7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5" y="26"/>
                    <a:pt x="104" y="34"/>
                    <a:pt x="99" y="38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3" y="87"/>
                    <a:pt x="32" y="87"/>
                    <a:pt x="31" y="87"/>
                  </a:cubicBezTo>
                  <a:close/>
                  <a:moveTo>
                    <a:pt x="12" y="65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2" y="29"/>
                    <a:pt x="92" y="28"/>
                    <a:pt x="92" y="28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12" y="65"/>
                    <a:pt x="12" y="65"/>
                  </a:cubicBezTo>
                  <a:close/>
                  <a:moveTo>
                    <a:pt x="91" y="36"/>
                  </a:moveTo>
                  <a:cubicBezTo>
                    <a:pt x="91" y="36"/>
                    <a:pt x="91" y="36"/>
                    <a:pt x="91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Freeform 411">
              <a:extLst>
                <a:ext uri="{FF2B5EF4-FFF2-40B4-BE49-F238E27FC236}">
                  <a16:creationId xmlns:a16="http://schemas.microsoft.com/office/drawing/2014/main" id="{51575AD0-C530-4AE0-850C-D3FB6CEEB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2271" y="2689064"/>
              <a:ext cx="49901" cy="288901"/>
            </a:xfrm>
            <a:custGeom>
              <a:avLst/>
              <a:gdLst/>
              <a:ahLst/>
              <a:cxnLst>
                <a:cxn ang="0">
                  <a:pos x="36" y="257"/>
                </a:cxn>
                <a:cxn ang="0">
                  <a:pos x="9" y="257"/>
                </a:cxn>
                <a:cxn ang="0">
                  <a:pos x="0" y="248"/>
                </a:cxn>
                <a:cxn ang="0">
                  <a:pos x="0" y="9"/>
                </a:cxn>
                <a:cxn ang="0">
                  <a:pos x="9" y="0"/>
                </a:cxn>
                <a:cxn ang="0">
                  <a:pos x="36" y="0"/>
                </a:cxn>
                <a:cxn ang="0">
                  <a:pos x="42" y="2"/>
                </a:cxn>
                <a:cxn ang="0">
                  <a:pos x="45" y="9"/>
                </a:cxn>
                <a:cxn ang="0">
                  <a:pos x="45" y="248"/>
                </a:cxn>
                <a:cxn ang="0">
                  <a:pos x="36" y="257"/>
                </a:cxn>
                <a:cxn ang="0">
                  <a:pos x="18" y="239"/>
                </a:cxn>
                <a:cxn ang="0">
                  <a:pos x="27" y="239"/>
                </a:cxn>
                <a:cxn ang="0">
                  <a:pos x="27" y="18"/>
                </a:cxn>
                <a:cxn ang="0">
                  <a:pos x="18" y="18"/>
                </a:cxn>
                <a:cxn ang="0">
                  <a:pos x="18" y="239"/>
                </a:cxn>
              </a:cxnLst>
              <a:rect l="0" t="0" r="r" b="b"/>
              <a:pathLst>
                <a:path w="45" h="257">
                  <a:moveTo>
                    <a:pt x="36" y="257"/>
                  </a:moveTo>
                  <a:cubicBezTo>
                    <a:pt x="9" y="257"/>
                    <a:pt x="9" y="257"/>
                    <a:pt x="9" y="257"/>
                  </a:cubicBezTo>
                  <a:cubicBezTo>
                    <a:pt x="4" y="257"/>
                    <a:pt x="0" y="253"/>
                    <a:pt x="0" y="24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1" y="1"/>
                    <a:pt x="42" y="2"/>
                  </a:cubicBezTo>
                  <a:cubicBezTo>
                    <a:pt x="44" y="4"/>
                    <a:pt x="45" y="6"/>
                    <a:pt x="45" y="9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45" y="253"/>
                    <a:pt x="41" y="257"/>
                    <a:pt x="36" y="257"/>
                  </a:cubicBezTo>
                  <a:close/>
                  <a:moveTo>
                    <a:pt x="18" y="239"/>
                  </a:moveTo>
                  <a:cubicBezTo>
                    <a:pt x="27" y="239"/>
                    <a:pt x="27" y="239"/>
                    <a:pt x="27" y="23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Freeform 418">
              <a:extLst>
                <a:ext uri="{FF2B5EF4-FFF2-40B4-BE49-F238E27FC236}">
                  <a16:creationId xmlns:a16="http://schemas.microsoft.com/office/drawing/2014/main" id="{C1440CA5-5538-49C0-AE54-226D05B0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9238" y="2938569"/>
              <a:ext cx="175967" cy="68286"/>
            </a:xfrm>
            <a:custGeom>
              <a:avLst/>
              <a:gdLst/>
              <a:ahLst/>
              <a:cxnLst>
                <a:cxn ang="0">
                  <a:pos x="146" y="60"/>
                </a:cxn>
                <a:cxn ang="0">
                  <a:pos x="10" y="60"/>
                </a:cxn>
                <a:cxn ang="0">
                  <a:pos x="2" y="55"/>
                </a:cxn>
                <a:cxn ang="0">
                  <a:pos x="1" y="47"/>
                </a:cxn>
                <a:cxn ang="0">
                  <a:pos x="20" y="5"/>
                </a:cxn>
                <a:cxn ang="0">
                  <a:pos x="28" y="0"/>
                </a:cxn>
                <a:cxn ang="0">
                  <a:pos x="64" y="0"/>
                </a:cxn>
                <a:cxn ang="0">
                  <a:pos x="73" y="9"/>
                </a:cxn>
                <a:cxn ang="0">
                  <a:pos x="64" y="18"/>
                </a:cxn>
                <a:cxn ang="0">
                  <a:pos x="34" y="18"/>
                </a:cxn>
                <a:cxn ang="0">
                  <a:pos x="23" y="42"/>
                </a:cxn>
                <a:cxn ang="0">
                  <a:pos x="132" y="42"/>
                </a:cxn>
                <a:cxn ang="0">
                  <a:pos x="123" y="18"/>
                </a:cxn>
                <a:cxn ang="0">
                  <a:pos x="91" y="18"/>
                </a:cxn>
                <a:cxn ang="0">
                  <a:pos x="82" y="9"/>
                </a:cxn>
                <a:cxn ang="0">
                  <a:pos x="91" y="0"/>
                </a:cxn>
                <a:cxn ang="0">
                  <a:pos x="129" y="0"/>
                </a:cxn>
                <a:cxn ang="0">
                  <a:pos x="137" y="5"/>
                </a:cxn>
                <a:cxn ang="0">
                  <a:pos x="154" y="47"/>
                </a:cxn>
                <a:cxn ang="0">
                  <a:pos x="153" y="56"/>
                </a:cxn>
                <a:cxn ang="0">
                  <a:pos x="146" y="60"/>
                </a:cxn>
              </a:cxnLst>
              <a:rect l="0" t="0" r="r" b="b"/>
              <a:pathLst>
                <a:path w="155" h="60">
                  <a:moveTo>
                    <a:pt x="146" y="60"/>
                  </a:moveTo>
                  <a:cubicBezTo>
                    <a:pt x="10" y="60"/>
                    <a:pt x="10" y="60"/>
                    <a:pt x="10" y="60"/>
                  </a:cubicBezTo>
                  <a:cubicBezTo>
                    <a:pt x="6" y="60"/>
                    <a:pt x="4" y="58"/>
                    <a:pt x="2" y="55"/>
                  </a:cubicBezTo>
                  <a:cubicBezTo>
                    <a:pt x="0" y="53"/>
                    <a:pt x="0" y="50"/>
                    <a:pt x="1" y="47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2"/>
                    <a:pt x="25" y="0"/>
                    <a:pt x="2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9" y="0"/>
                    <a:pt x="73" y="4"/>
                    <a:pt x="73" y="9"/>
                  </a:cubicBezTo>
                  <a:cubicBezTo>
                    <a:pt x="73" y="14"/>
                    <a:pt x="69" y="18"/>
                    <a:pt x="6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86" y="18"/>
                    <a:pt x="82" y="14"/>
                    <a:pt x="82" y="9"/>
                  </a:cubicBezTo>
                  <a:cubicBezTo>
                    <a:pt x="82" y="4"/>
                    <a:pt x="86" y="0"/>
                    <a:pt x="91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2" y="0"/>
                    <a:pt x="136" y="2"/>
                    <a:pt x="137" y="5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5" y="50"/>
                    <a:pt x="155" y="53"/>
                    <a:pt x="153" y="56"/>
                  </a:cubicBezTo>
                  <a:cubicBezTo>
                    <a:pt x="151" y="58"/>
                    <a:pt x="148" y="60"/>
                    <a:pt x="146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Freeform 419">
              <a:extLst>
                <a:ext uri="{FF2B5EF4-FFF2-40B4-BE49-F238E27FC236}">
                  <a16:creationId xmlns:a16="http://schemas.microsoft.com/office/drawing/2014/main" id="{9105C4DD-33A0-4BDE-9903-6E074B87E0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0045" y="2602394"/>
              <a:ext cx="68286" cy="53841"/>
            </a:xfrm>
            <a:custGeom>
              <a:avLst/>
              <a:gdLst/>
              <a:ahLst/>
              <a:cxnLst>
                <a:cxn ang="0">
                  <a:pos x="49" y="47"/>
                </a:cxn>
                <a:cxn ang="0">
                  <a:pos x="7" y="47"/>
                </a:cxn>
                <a:cxn ang="0">
                  <a:pos x="2" y="45"/>
                </a:cxn>
                <a:cxn ang="0">
                  <a:pos x="1" y="39"/>
                </a:cxn>
                <a:cxn ang="0">
                  <a:pos x="14" y="4"/>
                </a:cxn>
                <a:cxn ang="0">
                  <a:pos x="20" y="0"/>
                </a:cxn>
                <a:cxn ang="0">
                  <a:pos x="55" y="0"/>
                </a:cxn>
                <a:cxn ang="0">
                  <a:pos x="59" y="2"/>
                </a:cxn>
                <a:cxn ang="0">
                  <a:pos x="61" y="7"/>
                </a:cxn>
                <a:cxn ang="0">
                  <a:pos x="55" y="42"/>
                </a:cxn>
                <a:cxn ang="0">
                  <a:pos x="49" y="47"/>
                </a:cxn>
                <a:cxn ang="0">
                  <a:pos x="15" y="35"/>
                </a:cxn>
                <a:cxn ang="0">
                  <a:pos x="44" y="35"/>
                </a:cxn>
                <a:cxn ang="0">
                  <a:pos x="48" y="12"/>
                </a:cxn>
                <a:cxn ang="0">
                  <a:pos x="24" y="12"/>
                </a:cxn>
                <a:cxn ang="0">
                  <a:pos x="15" y="35"/>
                </a:cxn>
              </a:cxnLst>
              <a:rect l="0" t="0" r="r" b="b"/>
              <a:pathLst>
                <a:path w="61" h="47">
                  <a:moveTo>
                    <a:pt x="49" y="47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7"/>
                    <a:pt x="3" y="46"/>
                    <a:pt x="2" y="45"/>
                  </a:cubicBezTo>
                  <a:cubicBezTo>
                    <a:pt x="1" y="43"/>
                    <a:pt x="0" y="41"/>
                    <a:pt x="1" y="3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2"/>
                    <a:pt x="17" y="0"/>
                    <a:pt x="2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9" y="2"/>
                  </a:cubicBezTo>
                  <a:cubicBezTo>
                    <a:pt x="61" y="4"/>
                    <a:pt x="61" y="5"/>
                    <a:pt x="61" y="7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4" y="45"/>
                    <a:pt x="52" y="47"/>
                    <a:pt x="49" y="47"/>
                  </a:cubicBezTo>
                  <a:close/>
                  <a:moveTo>
                    <a:pt x="15" y="35"/>
                  </a:moveTo>
                  <a:cubicBezTo>
                    <a:pt x="44" y="35"/>
                    <a:pt x="44" y="35"/>
                    <a:pt x="44" y="35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4" y="12"/>
                    <a:pt x="24" y="12"/>
                    <a:pt x="24" y="12"/>
                  </a:cubicBezTo>
                  <a:lnTo>
                    <a:pt x="15" y="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Freeform 420">
              <a:extLst>
                <a:ext uri="{FF2B5EF4-FFF2-40B4-BE49-F238E27FC236}">
                  <a16:creationId xmlns:a16="http://schemas.microsoft.com/office/drawing/2014/main" id="{1FD04122-51F9-4516-8F84-E93932776E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8332" y="2602394"/>
              <a:ext cx="61719" cy="53841"/>
            </a:xfrm>
            <a:custGeom>
              <a:avLst/>
              <a:gdLst/>
              <a:ahLst/>
              <a:cxnLst>
                <a:cxn ang="0">
                  <a:pos x="6" y="47"/>
                </a:cxn>
                <a:cxn ang="0">
                  <a:pos x="2" y="45"/>
                </a:cxn>
                <a:cxn ang="0">
                  <a:pos x="0" y="41"/>
                </a:cxn>
                <a:cxn ang="0">
                  <a:pos x="4" y="6"/>
                </a:cxn>
                <a:cxn ang="0">
                  <a:pos x="10" y="0"/>
                </a:cxn>
                <a:cxn ang="0">
                  <a:pos x="45" y="0"/>
                </a:cxn>
                <a:cxn ang="0">
                  <a:pos x="51" y="6"/>
                </a:cxn>
                <a:cxn ang="0">
                  <a:pos x="54" y="41"/>
                </a:cxn>
                <a:cxn ang="0">
                  <a:pos x="53" y="45"/>
                </a:cxn>
                <a:cxn ang="0">
                  <a:pos x="48" y="47"/>
                </a:cxn>
                <a:cxn ang="0">
                  <a:pos x="6" y="47"/>
                </a:cxn>
                <a:cxn ang="0">
                  <a:pos x="15" y="12"/>
                </a:cxn>
                <a:cxn ang="0">
                  <a:pos x="13" y="35"/>
                </a:cxn>
                <a:cxn ang="0">
                  <a:pos x="42" y="35"/>
                </a:cxn>
                <a:cxn ang="0">
                  <a:pos x="40" y="12"/>
                </a:cxn>
                <a:cxn ang="0">
                  <a:pos x="15" y="12"/>
                </a:cxn>
              </a:cxnLst>
              <a:rect l="0" t="0" r="r" b="b"/>
              <a:pathLst>
                <a:path w="55" h="47">
                  <a:moveTo>
                    <a:pt x="6" y="47"/>
                  </a:moveTo>
                  <a:cubicBezTo>
                    <a:pt x="5" y="47"/>
                    <a:pt x="3" y="47"/>
                    <a:pt x="2" y="45"/>
                  </a:cubicBezTo>
                  <a:cubicBezTo>
                    <a:pt x="1" y="44"/>
                    <a:pt x="0" y="42"/>
                    <a:pt x="0" y="4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2"/>
                    <a:pt x="7" y="0"/>
                    <a:pt x="1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0"/>
                    <a:pt x="51" y="2"/>
                    <a:pt x="51" y="6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2"/>
                    <a:pt x="54" y="44"/>
                    <a:pt x="53" y="45"/>
                  </a:cubicBezTo>
                  <a:cubicBezTo>
                    <a:pt x="52" y="47"/>
                    <a:pt x="50" y="47"/>
                    <a:pt x="48" y="47"/>
                  </a:cubicBezTo>
                  <a:lnTo>
                    <a:pt x="6" y="47"/>
                  </a:lnTo>
                  <a:close/>
                  <a:moveTo>
                    <a:pt x="15" y="12"/>
                  </a:moveTo>
                  <a:cubicBezTo>
                    <a:pt x="13" y="35"/>
                    <a:pt x="13" y="35"/>
                    <a:pt x="1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0" y="12"/>
                    <a:pt x="40" y="12"/>
                    <a:pt x="40" y="12"/>
                  </a:cubicBezTo>
                  <a:lnTo>
                    <a:pt x="15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Freeform 421">
              <a:extLst>
                <a:ext uri="{FF2B5EF4-FFF2-40B4-BE49-F238E27FC236}">
                  <a16:creationId xmlns:a16="http://schemas.microsoft.com/office/drawing/2014/main" id="{275402AB-F59D-4B75-B7FA-337D08347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8738" y="2602394"/>
              <a:ext cx="70912" cy="53841"/>
            </a:xfrm>
            <a:custGeom>
              <a:avLst/>
              <a:gdLst/>
              <a:ahLst/>
              <a:cxnLst>
                <a:cxn ang="0">
                  <a:pos x="55" y="47"/>
                </a:cxn>
                <a:cxn ang="0">
                  <a:pos x="13" y="47"/>
                </a:cxn>
                <a:cxn ang="0">
                  <a:pos x="7" y="42"/>
                </a:cxn>
                <a:cxn ang="0">
                  <a:pos x="1" y="7"/>
                </a:cxn>
                <a:cxn ang="0">
                  <a:pos x="2" y="2"/>
                </a:cxn>
                <a:cxn ang="0">
                  <a:pos x="7" y="0"/>
                </a:cxn>
                <a:cxn ang="0">
                  <a:pos x="42" y="0"/>
                </a:cxn>
                <a:cxn ang="0">
                  <a:pos x="48" y="4"/>
                </a:cxn>
                <a:cxn ang="0">
                  <a:pos x="61" y="39"/>
                </a:cxn>
                <a:cxn ang="0">
                  <a:pos x="60" y="45"/>
                </a:cxn>
                <a:cxn ang="0">
                  <a:pos x="55" y="47"/>
                </a:cxn>
                <a:cxn ang="0">
                  <a:pos x="18" y="35"/>
                </a:cxn>
                <a:cxn ang="0">
                  <a:pos x="47" y="35"/>
                </a:cxn>
                <a:cxn ang="0">
                  <a:pos x="38" y="12"/>
                </a:cxn>
                <a:cxn ang="0">
                  <a:pos x="14" y="12"/>
                </a:cxn>
                <a:cxn ang="0">
                  <a:pos x="18" y="35"/>
                </a:cxn>
              </a:cxnLst>
              <a:rect l="0" t="0" r="r" b="b"/>
              <a:pathLst>
                <a:path w="62" h="47">
                  <a:moveTo>
                    <a:pt x="55" y="47"/>
                  </a:moveTo>
                  <a:cubicBezTo>
                    <a:pt x="13" y="47"/>
                    <a:pt x="13" y="47"/>
                    <a:pt x="13" y="47"/>
                  </a:cubicBezTo>
                  <a:cubicBezTo>
                    <a:pt x="10" y="47"/>
                    <a:pt x="8" y="45"/>
                    <a:pt x="7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4"/>
                    <a:pt x="2" y="2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7" y="2"/>
                    <a:pt x="48" y="4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41"/>
                    <a:pt x="61" y="43"/>
                    <a:pt x="60" y="45"/>
                  </a:cubicBezTo>
                  <a:cubicBezTo>
                    <a:pt x="59" y="46"/>
                    <a:pt x="57" y="47"/>
                    <a:pt x="55" y="47"/>
                  </a:cubicBezTo>
                  <a:close/>
                  <a:moveTo>
                    <a:pt x="18" y="35"/>
                  </a:moveTo>
                  <a:cubicBezTo>
                    <a:pt x="47" y="35"/>
                    <a:pt x="47" y="35"/>
                    <a:pt x="47" y="35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14" y="12"/>
                    <a:pt x="14" y="12"/>
                    <a:pt x="14" y="12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Freeform 422">
              <a:extLst>
                <a:ext uri="{FF2B5EF4-FFF2-40B4-BE49-F238E27FC236}">
                  <a16:creationId xmlns:a16="http://schemas.microsoft.com/office/drawing/2014/main" id="{A806099D-F3C0-4585-A9EA-CEE93FAF8C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1056" y="2561684"/>
              <a:ext cx="55154" cy="38083"/>
            </a:xfrm>
            <a:custGeom>
              <a:avLst/>
              <a:gdLst/>
              <a:ahLst/>
              <a:cxnLst>
                <a:cxn ang="0">
                  <a:pos x="39" y="34"/>
                </a:cxn>
                <a:cxn ang="0">
                  <a:pos x="6" y="34"/>
                </a:cxn>
                <a:cxn ang="0">
                  <a:pos x="1" y="31"/>
                </a:cxn>
                <a:cxn ang="0">
                  <a:pos x="1" y="26"/>
                </a:cxn>
                <a:cxn ang="0">
                  <a:pos x="9" y="4"/>
                </a:cxn>
                <a:cxn ang="0">
                  <a:pos x="14" y="0"/>
                </a:cxn>
                <a:cxn ang="0">
                  <a:pos x="42" y="0"/>
                </a:cxn>
                <a:cxn ang="0">
                  <a:pos x="47" y="2"/>
                </a:cxn>
                <a:cxn ang="0">
                  <a:pos x="48" y="7"/>
                </a:cxn>
                <a:cxn ang="0">
                  <a:pos x="44" y="29"/>
                </a:cxn>
                <a:cxn ang="0">
                  <a:pos x="39" y="34"/>
                </a:cxn>
                <a:cxn ang="0">
                  <a:pos x="15" y="22"/>
                </a:cxn>
                <a:cxn ang="0">
                  <a:pos x="34" y="22"/>
                </a:cxn>
                <a:cxn ang="0">
                  <a:pos x="35" y="12"/>
                </a:cxn>
                <a:cxn ang="0">
                  <a:pos x="18" y="12"/>
                </a:cxn>
                <a:cxn ang="0">
                  <a:pos x="15" y="22"/>
                </a:cxn>
              </a:cxnLst>
              <a:rect l="0" t="0" r="r" b="b"/>
              <a:pathLst>
                <a:path w="49" h="34">
                  <a:moveTo>
                    <a:pt x="39" y="3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4" y="34"/>
                    <a:pt x="2" y="33"/>
                    <a:pt x="1" y="31"/>
                  </a:cubicBezTo>
                  <a:cubicBezTo>
                    <a:pt x="0" y="30"/>
                    <a:pt x="0" y="28"/>
                    <a:pt x="1" y="2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12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4"/>
                    <a:pt x="49" y="6"/>
                    <a:pt x="48" y="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32"/>
                    <a:pt x="41" y="34"/>
                    <a:pt x="39" y="34"/>
                  </a:cubicBezTo>
                  <a:close/>
                  <a:moveTo>
                    <a:pt x="15" y="22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5" y="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Freeform 423">
              <a:extLst>
                <a:ext uri="{FF2B5EF4-FFF2-40B4-BE49-F238E27FC236}">
                  <a16:creationId xmlns:a16="http://schemas.microsoft.com/office/drawing/2014/main" id="{6B380368-F688-49CB-A0DF-158BB394C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584" y="2561684"/>
              <a:ext cx="51214" cy="38083"/>
            </a:xfrm>
            <a:custGeom>
              <a:avLst/>
              <a:gdLst/>
              <a:ahLst/>
              <a:cxnLst>
                <a:cxn ang="0">
                  <a:pos x="38" y="34"/>
                </a:cxn>
                <a:cxn ang="0">
                  <a:pos x="6" y="34"/>
                </a:cxn>
                <a:cxn ang="0">
                  <a:pos x="2" y="32"/>
                </a:cxn>
                <a:cxn ang="0">
                  <a:pos x="0" y="27"/>
                </a:cxn>
                <a:cxn ang="0">
                  <a:pos x="2" y="6"/>
                </a:cxn>
                <a:cxn ang="0">
                  <a:pos x="8" y="0"/>
                </a:cxn>
                <a:cxn ang="0">
                  <a:pos x="36" y="0"/>
                </a:cxn>
                <a:cxn ang="0">
                  <a:pos x="42" y="6"/>
                </a:cxn>
                <a:cxn ang="0">
                  <a:pos x="44" y="27"/>
                </a:cxn>
                <a:cxn ang="0">
                  <a:pos x="43" y="32"/>
                </a:cxn>
                <a:cxn ang="0">
                  <a:pos x="38" y="34"/>
                </a:cxn>
                <a:cxn ang="0">
                  <a:pos x="13" y="22"/>
                </a:cxn>
                <a:cxn ang="0">
                  <a:pos x="32" y="22"/>
                </a:cxn>
                <a:cxn ang="0">
                  <a:pos x="31" y="12"/>
                </a:cxn>
                <a:cxn ang="0">
                  <a:pos x="13" y="12"/>
                </a:cxn>
                <a:cxn ang="0">
                  <a:pos x="13" y="22"/>
                </a:cxn>
              </a:cxnLst>
              <a:rect l="0" t="0" r="r" b="b"/>
              <a:pathLst>
                <a:path w="45" h="34">
                  <a:moveTo>
                    <a:pt x="38" y="3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4" y="34"/>
                    <a:pt x="3" y="33"/>
                    <a:pt x="2" y="32"/>
                  </a:cubicBezTo>
                  <a:cubicBezTo>
                    <a:pt x="0" y="31"/>
                    <a:pt x="0" y="29"/>
                    <a:pt x="0" y="2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5" y="0"/>
                    <a:pt x="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3"/>
                    <a:pt x="42" y="6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29"/>
                    <a:pt x="44" y="31"/>
                    <a:pt x="43" y="32"/>
                  </a:cubicBezTo>
                  <a:cubicBezTo>
                    <a:pt x="42" y="33"/>
                    <a:pt x="40" y="34"/>
                    <a:pt x="38" y="34"/>
                  </a:cubicBezTo>
                  <a:close/>
                  <a:moveTo>
                    <a:pt x="13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13" y="12"/>
                    <a:pt x="13" y="12"/>
                    <a:pt x="13" y="12"/>
                  </a:cubicBezTo>
                  <a:lnTo>
                    <a:pt x="13" y="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Freeform 424">
              <a:extLst>
                <a:ext uri="{FF2B5EF4-FFF2-40B4-BE49-F238E27FC236}">
                  <a16:creationId xmlns:a16="http://schemas.microsoft.com/office/drawing/2014/main" id="{03831B6B-2DAD-40CD-9335-A2D362C42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2172" y="2561684"/>
              <a:ext cx="55154" cy="38083"/>
            </a:xfrm>
            <a:custGeom>
              <a:avLst/>
              <a:gdLst/>
              <a:ahLst/>
              <a:cxnLst>
                <a:cxn ang="0">
                  <a:pos x="10" y="34"/>
                </a:cxn>
                <a:cxn ang="0">
                  <a:pos x="4" y="29"/>
                </a:cxn>
                <a:cxn ang="0">
                  <a:pos x="0" y="7"/>
                </a:cxn>
                <a:cxn ang="0">
                  <a:pos x="1" y="2"/>
                </a:cxn>
                <a:cxn ang="0">
                  <a:pos x="6" y="0"/>
                </a:cxn>
                <a:cxn ang="0">
                  <a:pos x="34" y="0"/>
                </a:cxn>
                <a:cxn ang="0">
                  <a:pos x="40" y="4"/>
                </a:cxn>
                <a:cxn ang="0">
                  <a:pos x="48" y="26"/>
                </a:cxn>
                <a:cxn ang="0">
                  <a:pos x="47" y="31"/>
                </a:cxn>
                <a:cxn ang="0">
                  <a:pos x="42" y="34"/>
                </a:cxn>
                <a:cxn ang="0">
                  <a:pos x="10" y="34"/>
                </a:cxn>
                <a:cxn ang="0">
                  <a:pos x="13" y="12"/>
                </a:cxn>
                <a:cxn ang="0">
                  <a:pos x="15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13" y="12"/>
                </a:cxn>
              </a:cxnLst>
              <a:rect l="0" t="0" r="r" b="b"/>
              <a:pathLst>
                <a:path w="49" h="34">
                  <a:moveTo>
                    <a:pt x="10" y="34"/>
                  </a:moveTo>
                  <a:cubicBezTo>
                    <a:pt x="7" y="34"/>
                    <a:pt x="5" y="32"/>
                    <a:pt x="4" y="2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0"/>
                    <a:pt x="39" y="2"/>
                    <a:pt x="40" y="4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8"/>
                    <a:pt x="48" y="30"/>
                    <a:pt x="47" y="31"/>
                  </a:cubicBezTo>
                  <a:cubicBezTo>
                    <a:pt x="46" y="33"/>
                    <a:pt x="44" y="34"/>
                    <a:pt x="42" y="34"/>
                  </a:cubicBezTo>
                  <a:lnTo>
                    <a:pt x="10" y="34"/>
                  </a:lnTo>
                  <a:close/>
                  <a:moveTo>
                    <a:pt x="13" y="1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0" y="12"/>
                    <a:pt x="30" y="12"/>
                    <a:pt x="30" y="12"/>
                  </a:cubicBezTo>
                  <a:lnTo>
                    <a:pt x="13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425">
              <a:extLst>
                <a:ext uri="{FF2B5EF4-FFF2-40B4-BE49-F238E27FC236}">
                  <a16:creationId xmlns:a16="http://schemas.microsoft.com/office/drawing/2014/main" id="{1A7E12B2-DEA9-479C-9541-7316C7ABB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106" y="2665427"/>
              <a:ext cx="202231" cy="13132"/>
            </a:xfrm>
            <a:custGeom>
              <a:avLst/>
              <a:gdLst/>
              <a:ahLst/>
              <a:cxnLst>
                <a:cxn ang="0">
                  <a:pos x="173" y="12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73" y="0"/>
                </a:cxn>
                <a:cxn ang="0">
                  <a:pos x="179" y="6"/>
                </a:cxn>
                <a:cxn ang="0">
                  <a:pos x="173" y="12"/>
                </a:cxn>
              </a:cxnLst>
              <a:rect l="0" t="0" r="r" b="b"/>
              <a:pathLst>
                <a:path w="179" h="12">
                  <a:moveTo>
                    <a:pt x="173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7" y="0"/>
                    <a:pt x="179" y="2"/>
                    <a:pt x="179" y="6"/>
                  </a:cubicBezTo>
                  <a:cubicBezTo>
                    <a:pt x="179" y="9"/>
                    <a:pt x="177" y="12"/>
                    <a:pt x="17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Freeform 431">
              <a:extLst>
                <a:ext uri="{FF2B5EF4-FFF2-40B4-BE49-F238E27FC236}">
                  <a16:creationId xmlns:a16="http://schemas.microsoft.com/office/drawing/2014/main" id="{E6EE4584-C2E0-42D4-A3BB-EFE4EE71A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0551" y="2985845"/>
              <a:ext cx="70912" cy="111621"/>
            </a:xfrm>
            <a:custGeom>
              <a:avLst/>
              <a:gdLst/>
              <a:ahLst/>
              <a:cxnLst>
                <a:cxn ang="0">
                  <a:pos x="54" y="99"/>
                </a:cxn>
                <a:cxn ang="0">
                  <a:pos x="21" y="99"/>
                </a:cxn>
                <a:cxn ang="0">
                  <a:pos x="0" y="79"/>
                </a:cxn>
                <a:cxn ang="0">
                  <a:pos x="0" y="9"/>
                </a:cxn>
                <a:cxn ang="0">
                  <a:pos x="9" y="0"/>
                </a:cxn>
                <a:cxn ang="0">
                  <a:pos x="18" y="9"/>
                </a:cxn>
                <a:cxn ang="0">
                  <a:pos x="18" y="79"/>
                </a:cxn>
                <a:cxn ang="0">
                  <a:pos x="21" y="81"/>
                </a:cxn>
                <a:cxn ang="0">
                  <a:pos x="54" y="81"/>
                </a:cxn>
                <a:cxn ang="0">
                  <a:pos x="63" y="90"/>
                </a:cxn>
                <a:cxn ang="0">
                  <a:pos x="54" y="99"/>
                </a:cxn>
              </a:cxnLst>
              <a:rect l="0" t="0" r="r" b="b"/>
              <a:pathLst>
                <a:path w="63" h="99">
                  <a:moveTo>
                    <a:pt x="54" y="99"/>
                  </a:moveTo>
                  <a:cubicBezTo>
                    <a:pt x="21" y="99"/>
                    <a:pt x="21" y="99"/>
                    <a:pt x="21" y="99"/>
                  </a:cubicBezTo>
                  <a:cubicBezTo>
                    <a:pt x="9" y="99"/>
                    <a:pt x="0" y="90"/>
                    <a:pt x="0" y="7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8" y="80"/>
                    <a:pt x="19" y="81"/>
                    <a:pt x="21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9" y="81"/>
                    <a:pt x="63" y="85"/>
                    <a:pt x="63" y="90"/>
                  </a:cubicBezTo>
                  <a:cubicBezTo>
                    <a:pt x="63" y="95"/>
                    <a:pt x="59" y="99"/>
                    <a:pt x="54" y="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Freeform 432">
              <a:extLst>
                <a:ext uri="{FF2B5EF4-FFF2-40B4-BE49-F238E27FC236}">
                  <a16:creationId xmlns:a16="http://schemas.microsoft.com/office/drawing/2014/main" id="{B9F19266-466A-42AB-819E-DF00BC9B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667" y="2985845"/>
              <a:ext cx="73538" cy="111621"/>
            </a:xfrm>
            <a:custGeom>
              <a:avLst/>
              <a:gdLst/>
              <a:ahLst/>
              <a:cxnLst>
                <a:cxn ang="0">
                  <a:pos x="44" y="99"/>
                </a:cxn>
                <a:cxn ang="0">
                  <a:pos x="9" y="99"/>
                </a:cxn>
                <a:cxn ang="0">
                  <a:pos x="0" y="90"/>
                </a:cxn>
                <a:cxn ang="0">
                  <a:pos x="9" y="81"/>
                </a:cxn>
                <a:cxn ang="0">
                  <a:pos x="44" y="81"/>
                </a:cxn>
                <a:cxn ang="0">
                  <a:pos x="47" y="79"/>
                </a:cxn>
                <a:cxn ang="0">
                  <a:pos x="47" y="9"/>
                </a:cxn>
                <a:cxn ang="0">
                  <a:pos x="56" y="0"/>
                </a:cxn>
                <a:cxn ang="0">
                  <a:pos x="65" y="9"/>
                </a:cxn>
                <a:cxn ang="0">
                  <a:pos x="65" y="79"/>
                </a:cxn>
                <a:cxn ang="0">
                  <a:pos x="44" y="99"/>
                </a:cxn>
              </a:cxnLst>
              <a:rect l="0" t="0" r="r" b="b"/>
              <a:pathLst>
                <a:path w="65" h="99">
                  <a:moveTo>
                    <a:pt x="44" y="99"/>
                  </a:moveTo>
                  <a:cubicBezTo>
                    <a:pt x="9" y="99"/>
                    <a:pt x="9" y="99"/>
                    <a:pt x="9" y="99"/>
                  </a:cubicBezTo>
                  <a:cubicBezTo>
                    <a:pt x="4" y="99"/>
                    <a:pt x="0" y="95"/>
                    <a:pt x="0" y="90"/>
                  </a:cubicBezTo>
                  <a:cubicBezTo>
                    <a:pt x="0" y="85"/>
                    <a:pt x="4" y="81"/>
                    <a:pt x="9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5" y="81"/>
                    <a:pt x="46" y="80"/>
                    <a:pt x="47" y="7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4"/>
                    <a:pt x="51" y="0"/>
                    <a:pt x="56" y="0"/>
                  </a:cubicBezTo>
                  <a:cubicBezTo>
                    <a:pt x="61" y="0"/>
                    <a:pt x="65" y="4"/>
                    <a:pt x="65" y="9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5" y="90"/>
                    <a:pt x="55" y="99"/>
                    <a:pt x="44" y="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Freeform 433">
              <a:extLst>
                <a:ext uri="{FF2B5EF4-FFF2-40B4-BE49-F238E27FC236}">
                  <a16:creationId xmlns:a16="http://schemas.microsoft.com/office/drawing/2014/main" id="{7CB72D90-6ABF-41AD-947D-C7F3AA629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118" y="2746844"/>
              <a:ext cx="64346" cy="43336"/>
            </a:xfrm>
            <a:custGeom>
              <a:avLst/>
              <a:gdLst/>
              <a:ahLst/>
              <a:cxnLst>
                <a:cxn ang="0">
                  <a:pos x="51" y="38"/>
                </a:cxn>
                <a:cxn ang="0">
                  <a:pos x="22" y="38"/>
                </a:cxn>
                <a:cxn ang="0">
                  <a:pos x="16" y="35"/>
                </a:cxn>
                <a:cxn ang="0">
                  <a:pos x="2" y="10"/>
                </a:cxn>
                <a:cxn ang="0">
                  <a:pos x="4" y="2"/>
                </a:cxn>
                <a:cxn ang="0">
                  <a:pos x="12" y="4"/>
                </a:cxn>
                <a:cxn ang="0">
                  <a:pos x="25" y="26"/>
                </a:cxn>
                <a:cxn ang="0">
                  <a:pos x="51" y="26"/>
                </a:cxn>
                <a:cxn ang="0">
                  <a:pos x="57" y="32"/>
                </a:cxn>
                <a:cxn ang="0">
                  <a:pos x="51" y="38"/>
                </a:cxn>
              </a:cxnLst>
              <a:rect l="0" t="0" r="r" b="b"/>
              <a:pathLst>
                <a:path w="57" h="38">
                  <a:moveTo>
                    <a:pt x="51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19" y="38"/>
                    <a:pt x="17" y="37"/>
                    <a:pt x="16" y="35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1" y="3"/>
                    <a:pt x="4" y="2"/>
                  </a:cubicBezTo>
                  <a:cubicBezTo>
                    <a:pt x="7" y="0"/>
                    <a:pt x="10" y="1"/>
                    <a:pt x="12" y="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5" y="26"/>
                    <a:pt x="57" y="29"/>
                    <a:pt x="57" y="32"/>
                  </a:cubicBezTo>
                  <a:cubicBezTo>
                    <a:pt x="57" y="36"/>
                    <a:pt x="55" y="38"/>
                    <a:pt x="51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2903704-065E-4191-A622-7E6675BE701D}"/>
              </a:ext>
            </a:extLst>
          </p:cNvPr>
          <p:cNvGrpSpPr/>
          <p:nvPr/>
        </p:nvGrpSpPr>
        <p:grpSpPr>
          <a:xfrm>
            <a:off x="2208253" y="5519171"/>
            <a:ext cx="719719" cy="665326"/>
            <a:chOff x="773643" y="2593975"/>
            <a:chExt cx="719886" cy="665480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0ECC5118-1E3A-4994-9F19-A55DB97748EF}"/>
                </a:ext>
              </a:extLst>
            </p:cNvPr>
            <p:cNvSpPr txBox="1"/>
            <p:nvPr/>
          </p:nvSpPr>
          <p:spPr>
            <a:xfrm>
              <a:off x="773643" y="2997888"/>
              <a:ext cx="719886" cy="261567"/>
            </a:xfrm>
            <a:prstGeom prst="rect">
              <a:avLst/>
            </a:prstGeom>
            <a:noFill/>
            <a:effectLst/>
          </p:spPr>
          <p:txBody>
            <a:bodyPr wrap="square" lIns="0" rIns="0" rtlCol="0" anchor="ctr">
              <a:noAutofit/>
            </a:bodyPr>
            <a:lstStyle/>
            <a:p>
              <a:pPr lvl="0" algn="ctr" defTabSz="1218956" fontAlgn="ctr">
                <a:defRPr/>
              </a:pPr>
              <a:r>
                <a:rPr lang="kk-KZ" sz="800" dirty="0"/>
                <a:t>Текущий транспортный поток</a:t>
              </a:r>
              <a:endPara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3729EF3A-E4BD-4A25-82C1-C63473515F37}"/>
                </a:ext>
              </a:extLst>
            </p:cNvPr>
            <p:cNvGrpSpPr/>
            <p:nvPr/>
          </p:nvGrpSpPr>
          <p:grpSpPr>
            <a:xfrm>
              <a:off x="971139" y="2593975"/>
              <a:ext cx="324894" cy="331806"/>
              <a:chOff x="899658" y="2681642"/>
              <a:chExt cx="301273" cy="307684"/>
            </a:xfrm>
          </p:grpSpPr>
          <p:sp>
            <p:nvSpPr>
              <p:cNvPr id="73" name="Freeform 34">
                <a:extLst>
                  <a:ext uri="{FF2B5EF4-FFF2-40B4-BE49-F238E27FC236}">
                    <a16:creationId xmlns:a16="http://schemas.microsoft.com/office/drawing/2014/main" id="{EA02E699-227D-4D17-B71A-9D7B5667E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58" y="2681642"/>
                <a:ext cx="301273" cy="300491"/>
              </a:xfrm>
              <a:custGeom>
                <a:avLst/>
                <a:gdLst>
                  <a:gd name="T0" fmla="*/ 2147483647 w 1429"/>
                  <a:gd name="T1" fmla="*/ 2147483647 h 1424"/>
                  <a:gd name="T2" fmla="*/ 2147483647 w 1429"/>
                  <a:gd name="T3" fmla="*/ 2147483647 h 1424"/>
                  <a:gd name="T4" fmla="*/ 2147483647 w 1429"/>
                  <a:gd name="T5" fmla="*/ 2147483647 h 1424"/>
                  <a:gd name="T6" fmla="*/ 0 w 1429"/>
                  <a:gd name="T7" fmla="*/ 2147483647 h 1424"/>
                  <a:gd name="T8" fmla="*/ 2147483647 w 1429"/>
                  <a:gd name="T9" fmla="*/ 0 h 1424"/>
                  <a:gd name="T10" fmla="*/ 2147483647 w 1429"/>
                  <a:gd name="T11" fmla="*/ 2147483647 h 1424"/>
                  <a:gd name="T12" fmla="*/ 2147483647 w 1429"/>
                  <a:gd name="T13" fmla="*/ 2147483647 h 1424"/>
                  <a:gd name="T14" fmla="*/ 2147483647 w 1429"/>
                  <a:gd name="T15" fmla="*/ 2147483647 h 1424"/>
                  <a:gd name="T16" fmla="*/ 2147483647 w 1429"/>
                  <a:gd name="T17" fmla="*/ 2147483647 h 1424"/>
                  <a:gd name="T18" fmla="*/ 2147483647 w 1429"/>
                  <a:gd name="T19" fmla="*/ 2147483647 h 1424"/>
                  <a:gd name="T20" fmla="*/ 2147483647 w 1429"/>
                  <a:gd name="T21" fmla="*/ 2147483647 h 1424"/>
                  <a:gd name="T22" fmla="*/ 2147483647 w 1429"/>
                  <a:gd name="T23" fmla="*/ 2147483647 h 1424"/>
                  <a:gd name="T24" fmla="*/ 2147483647 w 1429"/>
                  <a:gd name="T25" fmla="*/ 2147483647 h 1424"/>
                  <a:gd name="T26" fmla="*/ 2147483647 w 1429"/>
                  <a:gd name="T27" fmla="*/ 2147483647 h 1424"/>
                  <a:gd name="T28" fmla="*/ 2147483647 w 1429"/>
                  <a:gd name="T29" fmla="*/ 2147483647 h 142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29"/>
                  <a:gd name="T46" fmla="*/ 0 h 1424"/>
                  <a:gd name="T47" fmla="*/ 1429 w 1429"/>
                  <a:gd name="T48" fmla="*/ 1424 h 142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29" h="1424">
                    <a:moveTo>
                      <a:pt x="612" y="1422"/>
                    </a:moveTo>
                    <a:lnTo>
                      <a:pt x="612" y="1422"/>
                    </a:lnTo>
                    <a:cubicBezTo>
                      <a:pt x="611" y="1422"/>
                      <a:pt x="609" y="1422"/>
                      <a:pt x="607" y="1422"/>
                    </a:cubicBezTo>
                    <a:cubicBezTo>
                      <a:pt x="261" y="1369"/>
                      <a:pt x="0" y="1066"/>
                      <a:pt x="0" y="715"/>
                    </a:cubicBezTo>
                    <a:cubicBezTo>
                      <a:pt x="0" y="321"/>
                      <a:pt x="320" y="0"/>
                      <a:pt x="714" y="0"/>
                    </a:cubicBezTo>
                    <a:cubicBezTo>
                      <a:pt x="1109" y="0"/>
                      <a:pt x="1429" y="321"/>
                      <a:pt x="1429" y="715"/>
                    </a:cubicBezTo>
                    <a:cubicBezTo>
                      <a:pt x="1429" y="1066"/>
                      <a:pt x="1168" y="1369"/>
                      <a:pt x="822" y="1422"/>
                    </a:cubicBezTo>
                    <a:cubicBezTo>
                      <a:pt x="804" y="1424"/>
                      <a:pt x="787" y="1412"/>
                      <a:pt x="784" y="1394"/>
                    </a:cubicBezTo>
                    <a:cubicBezTo>
                      <a:pt x="781" y="1375"/>
                      <a:pt x="794" y="1358"/>
                      <a:pt x="812" y="1356"/>
                    </a:cubicBezTo>
                    <a:cubicBezTo>
                      <a:pt x="1126" y="1308"/>
                      <a:pt x="1363" y="1033"/>
                      <a:pt x="1363" y="715"/>
                    </a:cubicBezTo>
                    <a:cubicBezTo>
                      <a:pt x="1363" y="357"/>
                      <a:pt x="1072" y="67"/>
                      <a:pt x="714" y="67"/>
                    </a:cubicBezTo>
                    <a:cubicBezTo>
                      <a:pt x="357" y="67"/>
                      <a:pt x="66" y="357"/>
                      <a:pt x="66" y="715"/>
                    </a:cubicBezTo>
                    <a:cubicBezTo>
                      <a:pt x="66" y="1033"/>
                      <a:pt x="303" y="1308"/>
                      <a:pt x="617" y="1356"/>
                    </a:cubicBezTo>
                    <a:cubicBezTo>
                      <a:pt x="635" y="1358"/>
                      <a:pt x="648" y="1375"/>
                      <a:pt x="645" y="1394"/>
                    </a:cubicBezTo>
                    <a:cubicBezTo>
                      <a:pt x="643" y="1410"/>
                      <a:pt x="628" y="1422"/>
                      <a:pt x="612" y="14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Freeform 35">
                <a:extLst>
                  <a:ext uri="{FF2B5EF4-FFF2-40B4-BE49-F238E27FC236}">
                    <a16:creationId xmlns:a16="http://schemas.microsoft.com/office/drawing/2014/main" id="{AA270F91-A612-4FD9-AE75-9E3BAD0EC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135" y="2960556"/>
                <a:ext cx="29568" cy="28770"/>
              </a:xfrm>
              <a:custGeom>
                <a:avLst/>
                <a:gdLst>
                  <a:gd name="T0" fmla="*/ 2147483647 w 138"/>
                  <a:gd name="T1" fmla="*/ 2147483647 h 138"/>
                  <a:gd name="T2" fmla="*/ 2147483647 w 138"/>
                  <a:gd name="T3" fmla="*/ 2147483647 h 138"/>
                  <a:gd name="T4" fmla="*/ 0 w 138"/>
                  <a:gd name="T5" fmla="*/ 2147483647 h 138"/>
                  <a:gd name="T6" fmla="*/ 2147483647 w 138"/>
                  <a:gd name="T7" fmla="*/ 0 h 138"/>
                  <a:gd name="T8" fmla="*/ 2147483647 w 138"/>
                  <a:gd name="T9" fmla="*/ 2147483647 h 138"/>
                  <a:gd name="T10" fmla="*/ 2147483647 w 138"/>
                  <a:gd name="T11" fmla="*/ 2147483647 h 1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8"/>
                  <a:gd name="T20" fmla="*/ 138 w 138"/>
                  <a:gd name="T21" fmla="*/ 138 h 1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8">
                    <a:moveTo>
                      <a:pt x="69" y="138"/>
                    </a:moveTo>
                    <a:lnTo>
                      <a:pt x="69" y="138"/>
                    </a:lnTo>
                    <a:cubicBezTo>
                      <a:pt x="30" y="138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8"/>
                      <a:pt x="69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Freeform 36">
                <a:extLst>
                  <a:ext uri="{FF2B5EF4-FFF2-40B4-BE49-F238E27FC236}">
                    <a16:creationId xmlns:a16="http://schemas.microsoft.com/office/drawing/2014/main" id="{B8E748E1-CEA3-45A0-B96C-C4C075A7C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686" y="2960556"/>
                <a:ext cx="28768" cy="28770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70" y="1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Freeform 37">
                <a:extLst>
                  <a:ext uri="{FF2B5EF4-FFF2-40B4-BE49-F238E27FC236}">
                    <a16:creationId xmlns:a16="http://schemas.microsoft.com/office/drawing/2014/main" id="{97DAB41E-1495-4595-946E-2A441B07E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798" y="2813506"/>
                <a:ext cx="14385" cy="47950"/>
              </a:xfrm>
              <a:custGeom>
                <a:avLst/>
                <a:gdLst>
                  <a:gd name="T0" fmla="*/ 2147483647 w 67"/>
                  <a:gd name="T1" fmla="*/ 2147483647 h 230"/>
                  <a:gd name="T2" fmla="*/ 2147483647 w 67"/>
                  <a:gd name="T3" fmla="*/ 2147483647 h 230"/>
                  <a:gd name="T4" fmla="*/ 0 w 67"/>
                  <a:gd name="T5" fmla="*/ 2147483647 h 230"/>
                  <a:gd name="T6" fmla="*/ 0 w 67"/>
                  <a:gd name="T7" fmla="*/ 2147483647 h 230"/>
                  <a:gd name="T8" fmla="*/ 2147483647 w 67"/>
                  <a:gd name="T9" fmla="*/ 0 h 230"/>
                  <a:gd name="T10" fmla="*/ 2147483647 w 67"/>
                  <a:gd name="T11" fmla="*/ 2147483647 h 230"/>
                  <a:gd name="T12" fmla="*/ 2147483647 w 67"/>
                  <a:gd name="T13" fmla="*/ 2147483647 h 230"/>
                  <a:gd name="T14" fmla="*/ 2147483647 w 67"/>
                  <a:gd name="T15" fmla="*/ 2147483647 h 23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7"/>
                  <a:gd name="T25" fmla="*/ 0 h 230"/>
                  <a:gd name="T26" fmla="*/ 67 w 67"/>
                  <a:gd name="T27" fmla="*/ 230 h 23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7" h="230">
                    <a:moveTo>
                      <a:pt x="34" y="230"/>
                    </a:moveTo>
                    <a:lnTo>
                      <a:pt x="34" y="230"/>
                    </a:lnTo>
                    <a:cubicBezTo>
                      <a:pt x="15" y="230"/>
                      <a:pt x="0" y="215"/>
                      <a:pt x="0" y="197"/>
                    </a:cubicBezTo>
                    <a:lnTo>
                      <a:pt x="0" y="34"/>
                    </a:ln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4"/>
                    </a:cubicBezTo>
                    <a:lnTo>
                      <a:pt x="67" y="197"/>
                    </a:lnTo>
                    <a:cubicBezTo>
                      <a:pt x="67" y="215"/>
                      <a:pt x="52" y="230"/>
                      <a:pt x="34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Freeform 38">
                <a:extLst>
                  <a:ext uri="{FF2B5EF4-FFF2-40B4-BE49-F238E27FC236}">
                    <a16:creationId xmlns:a16="http://schemas.microsoft.com/office/drawing/2014/main" id="{67CDDD4B-C6C3-4684-BC8C-7CFA264C0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365" y="2784736"/>
                <a:ext cx="14385" cy="105492"/>
              </a:xfrm>
              <a:custGeom>
                <a:avLst/>
                <a:gdLst>
                  <a:gd name="T0" fmla="*/ 2147483647 w 66"/>
                  <a:gd name="T1" fmla="*/ 2147483647 h 501"/>
                  <a:gd name="T2" fmla="*/ 2147483647 w 66"/>
                  <a:gd name="T3" fmla="*/ 2147483647 h 501"/>
                  <a:gd name="T4" fmla="*/ 0 w 66"/>
                  <a:gd name="T5" fmla="*/ 2147483647 h 501"/>
                  <a:gd name="T6" fmla="*/ 0 w 66"/>
                  <a:gd name="T7" fmla="*/ 2147483647 h 501"/>
                  <a:gd name="T8" fmla="*/ 2147483647 w 66"/>
                  <a:gd name="T9" fmla="*/ 0 h 501"/>
                  <a:gd name="T10" fmla="*/ 2147483647 w 66"/>
                  <a:gd name="T11" fmla="*/ 2147483647 h 501"/>
                  <a:gd name="T12" fmla="*/ 2147483647 w 66"/>
                  <a:gd name="T13" fmla="*/ 2147483647 h 501"/>
                  <a:gd name="T14" fmla="*/ 2147483647 w 66"/>
                  <a:gd name="T15" fmla="*/ 2147483647 h 5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6"/>
                  <a:gd name="T25" fmla="*/ 0 h 501"/>
                  <a:gd name="T26" fmla="*/ 66 w 66"/>
                  <a:gd name="T27" fmla="*/ 501 h 50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6" h="501">
                    <a:moveTo>
                      <a:pt x="33" y="501"/>
                    </a:moveTo>
                    <a:lnTo>
                      <a:pt x="33" y="501"/>
                    </a:lnTo>
                    <a:cubicBezTo>
                      <a:pt x="15" y="501"/>
                      <a:pt x="0" y="486"/>
                      <a:pt x="0" y="467"/>
                    </a:cubicBezTo>
                    <a:lnTo>
                      <a:pt x="0" y="33"/>
                    </a:lnTo>
                    <a:cubicBezTo>
                      <a:pt x="0" y="15"/>
                      <a:pt x="15" y="0"/>
                      <a:pt x="33" y="0"/>
                    </a:cubicBezTo>
                    <a:cubicBezTo>
                      <a:pt x="51" y="0"/>
                      <a:pt x="66" y="15"/>
                      <a:pt x="66" y="33"/>
                    </a:cubicBezTo>
                    <a:lnTo>
                      <a:pt x="66" y="467"/>
                    </a:lnTo>
                    <a:cubicBezTo>
                      <a:pt x="66" y="486"/>
                      <a:pt x="51" y="501"/>
                      <a:pt x="33" y="5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Freeform 39">
                <a:extLst>
                  <a:ext uri="{FF2B5EF4-FFF2-40B4-BE49-F238E27FC236}">
                    <a16:creationId xmlns:a16="http://schemas.microsoft.com/office/drawing/2014/main" id="{452B3528-18EE-4350-927B-F02C707A1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934" y="2778343"/>
                <a:ext cx="14385" cy="118278"/>
              </a:xfrm>
              <a:custGeom>
                <a:avLst/>
                <a:gdLst>
                  <a:gd name="T0" fmla="*/ 2147483647 w 67"/>
                  <a:gd name="T1" fmla="*/ 2147483647 h 562"/>
                  <a:gd name="T2" fmla="*/ 2147483647 w 67"/>
                  <a:gd name="T3" fmla="*/ 2147483647 h 562"/>
                  <a:gd name="T4" fmla="*/ 0 w 67"/>
                  <a:gd name="T5" fmla="*/ 2147483647 h 562"/>
                  <a:gd name="T6" fmla="*/ 0 w 67"/>
                  <a:gd name="T7" fmla="*/ 2147483647 h 562"/>
                  <a:gd name="T8" fmla="*/ 2147483647 w 67"/>
                  <a:gd name="T9" fmla="*/ 0 h 562"/>
                  <a:gd name="T10" fmla="*/ 2147483647 w 67"/>
                  <a:gd name="T11" fmla="*/ 2147483647 h 562"/>
                  <a:gd name="T12" fmla="*/ 2147483647 w 67"/>
                  <a:gd name="T13" fmla="*/ 2147483647 h 562"/>
                  <a:gd name="T14" fmla="*/ 2147483647 w 67"/>
                  <a:gd name="T15" fmla="*/ 2147483647 h 5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7"/>
                  <a:gd name="T25" fmla="*/ 0 h 562"/>
                  <a:gd name="T26" fmla="*/ 67 w 67"/>
                  <a:gd name="T27" fmla="*/ 562 h 56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7" h="562">
                    <a:moveTo>
                      <a:pt x="33" y="562"/>
                    </a:moveTo>
                    <a:lnTo>
                      <a:pt x="33" y="562"/>
                    </a:lnTo>
                    <a:cubicBezTo>
                      <a:pt x="15" y="562"/>
                      <a:pt x="0" y="547"/>
                      <a:pt x="0" y="529"/>
                    </a:cubicBezTo>
                    <a:lnTo>
                      <a:pt x="0" y="34"/>
                    </a:lnTo>
                    <a:cubicBezTo>
                      <a:pt x="0" y="15"/>
                      <a:pt x="15" y="0"/>
                      <a:pt x="33" y="0"/>
                    </a:cubicBezTo>
                    <a:cubicBezTo>
                      <a:pt x="52" y="0"/>
                      <a:pt x="67" y="15"/>
                      <a:pt x="67" y="34"/>
                    </a:cubicBezTo>
                    <a:lnTo>
                      <a:pt x="67" y="529"/>
                    </a:lnTo>
                    <a:cubicBezTo>
                      <a:pt x="67" y="547"/>
                      <a:pt x="52" y="562"/>
                      <a:pt x="33" y="5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Freeform 40">
                <a:extLst>
                  <a:ext uri="{FF2B5EF4-FFF2-40B4-BE49-F238E27FC236}">
                    <a16:creationId xmlns:a16="http://schemas.microsoft.com/office/drawing/2014/main" id="{16206CBC-4E05-480B-867B-1ADE77215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406" y="2813506"/>
                <a:ext cx="14385" cy="47950"/>
              </a:xfrm>
              <a:custGeom>
                <a:avLst/>
                <a:gdLst>
                  <a:gd name="T0" fmla="*/ 2147483647 w 66"/>
                  <a:gd name="T1" fmla="*/ 2147483647 h 230"/>
                  <a:gd name="T2" fmla="*/ 2147483647 w 66"/>
                  <a:gd name="T3" fmla="*/ 2147483647 h 230"/>
                  <a:gd name="T4" fmla="*/ 0 w 66"/>
                  <a:gd name="T5" fmla="*/ 2147483647 h 230"/>
                  <a:gd name="T6" fmla="*/ 0 w 66"/>
                  <a:gd name="T7" fmla="*/ 2147483647 h 230"/>
                  <a:gd name="T8" fmla="*/ 2147483647 w 66"/>
                  <a:gd name="T9" fmla="*/ 0 h 230"/>
                  <a:gd name="T10" fmla="*/ 2147483647 w 66"/>
                  <a:gd name="T11" fmla="*/ 2147483647 h 230"/>
                  <a:gd name="T12" fmla="*/ 2147483647 w 66"/>
                  <a:gd name="T13" fmla="*/ 2147483647 h 230"/>
                  <a:gd name="T14" fmla="*/ 2147483647 w 66"/>
                  <a:gd name="T15" fmla="*/ 2147483647 h 23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6"/>
                  <a:gd name="T25" fmla="*/ 0 h 230"/>
                  <a:gd name="T26" fmla="*/ 66 w 66"/>
                  <a:gd name="T27" fmla="*/ 230 h 23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6" h="230">
                    <a:moveTo>
                      <a:pt x="33" y="230"/>
                    </a:moveTo>
                    <a:lnTo>
                      <a:pt x="33" y="230"/>
                    </a:lnTo>
                    <a:cubicBezTo>
                      <a:pt x="15" y="230"/>
                      <a:pt x="0" y="215"/>
                      <a:pt x="0" y="197"/>
                    </a:cubicBezTo>
                    <a:lnTo>
                      <a:pt x="0" y="34"/>
                    </a:lnTo>
                    <a:cubicBezTo>
                      <a:pt x="0" y="15"/>
                      <a:pt x="15" y="0"/>
                      <a:pt x="33" y="0"/>
                    </a:cubicBezTo>
                    <a:cubicBezTo>
                      <a:pt x="52" y="0"/>
                      <a:pt x="66" y="15"/>
                      <a:pt x="66" y="34"/>
                    </a:cubicBezTo>
                    <a:lnTo>
                      <a:pt x="66" y="197"/>
                    </a:lnTo>
                    <a:cubicBezTo>
                      <a:pt x="66" y="215"/>
                      <a:pt x="52" y="230"/>
                      <a:pt x="33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Freeform 41">
                <a:extLst>
                  <a:ext uri="{FF2B5EF4-FFF2-40B4-BE49-F238E27FC236}">
                    <a16:creationId xmlns:a16="http://schemas.microsoft.com/office/drawing/2014/main" id="{B2987364-7A3B-4208-9DF8-823B3B0B6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39" y="2784736"/>
                <a:ext cx="14385" cy="105492"/>
              </a:xfrm>
              <a:custGeom>
                <a:avLst/>
                <a:gdLst>
                  <a:gd name="T0" fmla="*/ 2147483647 w 66"/>
                  <a:gd name="T1" fmla="*/ 2147483647 h 501"/>
                  <a:gd name="T2" fmla="*/ 2147483647 w 66"/>
                  <a:gd name="T3" fmla="*/ 2147483647 h 501"/>
                  <a:gd name="T4" fmla="*/ 0 w 66"/>
                  <a:gd name="T5" fmla="*/ 2147483647 h 501"/>
                  <a:gd name="T6" fmla="*/ 0 w 66"/>
                  <a:gd name="T7" fmla="*/ 2147483647 h 501"/>
                  <a:gd name="T8" fmla="*/ 2147483647 w 66"/>
                  <a:gd name="T9" fmla="*/ 0 h 501"/>
                  <a:gd name="T10" fmla="*/ 2147483647 w 66"/>
                  <a:gd name="T11" fmla="*/ 2147483647 h 501"/>
                  <a:gd name="T12" fmla="*/ 2147483647 w 66"/>
                  <a:gd name="T13" fmla="*/ 2147483647 h 501"/>
                  <a:gd name="T14" fmla="*/ 2147483647 w 66"/>
                  <a:gd name="T15" fmla="*/ 2147483647 h 5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6"/>
                  <a:gd name="T25" fmla="*/ 0 h 501"/>
                  <a:gd name="T26" fmla="*/ 66 w 66"/>
                  <a:gd name="T27" fmla="*/ 501 h 50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6" h="501">
                    <a:moveTo>
                      <a:pt x="33" y="501"/>
                    </a:moveTo>
                    <a:lnTo>
                      <a:pt x="33" y="501"/>
                    </a:lnTo>
                    <a:cubicBezTo>
                      <a:pt x="15" y="501"/>
                      <a:pt x="0" y="486"/>
                      <a:pt x="0" y="467"/>
                    </a:cubicBezTo>
                    <a:lnTo>
                      <a:pt x="0" y="33"/>
                    </a:lnTo>
                    <a:cubicBezTo>
                      <a:pt x="0" y="15"/>
                      <a:pt x="15" y="0"/>
                      <a:pt x="33" y="0"/>
                    </a:cubicBezTo>
                    <a:cubicBezTo>
                      <a:pt x="51" y="0"/>
                      <a:pt x="66" y="15"/>
                      <a:pt x="66" y="33"/>
                    </a:cubicBezTo>
                    <a:lnTo>
                      <a:pt x="66" y="467"/>
                    </a:lnTo>
                    <a:cubicBezTo>
                      <a:pt x="66" y="486"/>
                      <a:pt x="51" y="501"/>
                      <a:pt x="33" y="5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Freeform 42">
                <a:extLst>
                  <a:ext uri="{FF2B5EF4-FFF2-40B4-BE49-F238E27FC236}">
                    <a16:creationId xmlns:a16="http://schemas.microsoft.com/office/drawing/2014/main" id="{861EC5CC-434F-4D84-B836-9531683F5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270" y="2778343"/>
                <a:ext cx="14385" cy="118278"/>
              </a:xfrm>
              <a:custGeom>
                <a:avLst/>
                <a:gdLst>
                  <a:gd name="T0" fmla="*/ 2147483647 w 67"/>
                  <a:gd name="T1" fmla="*/ 2147483647 h 562"/>
                  <a:gd name="T2" fmla="*/ 2147483647 w 67"/>
                  <a:gd name="T3" fmla="*/ 2147483647 h 562"/>
                  <a:gd name="T4" fmla="*/ 0 w 67"/>
                  <a:gd name="T5" fmla="*/ 2147483647 h 562"/>
                  <a:gd name="T6" fmla="*/ 0 w 67"/>
                  <a:gd name="T7" fmla="*/ 2147483647 h 562"/>
                  <a:gd name="T8" fmla="*/ 2147483647 w 67"/>
                  <a:gd name="T9" fmla="*/ 0 h 562"/>
                  <a:gd name="T10" fmla="*/ 2147483647 w 67"/>
                  <a:gd name="T11" fmla="*/ 2147483647 h 562"/>
                  <a:gd name="T12" fmla="*/ 2147483647 w 67"/>
                  <a:gd name="T13" fmla="*/ 2147483647 h 562"/>
                  <a:gd name="T14" fmla="*/ 2147483647 w 67"/>
                  <a:gd name="T15" fmla="*/ 2147483647 h 5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7"/>
                  <a:gd name="T25" fmla="*/ 0 h 562"/>
                  <a:gd name="T26" fmla="*/ 67 w 67"/>
                  <a:gd name="T27" fmla="*/ 562 h 56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7" h="562">
                    <a:moveTo>
                      <a:pt x="34" y="562"/>
                    </a:moveTo>
                    <a:lnTo>
                      <a:pt x="34" y="562"/>
                    </a:lnTo>
                    <a:cubicBezTo>
                      <a:pt x="15" y="562"/>
                      <a:pt x="0" y="547"/>
                      <a:pt x="0" y="529"/>
                    </a:cubicBezTo>
                    <a:lnTo>
                      <a:pt x="0" y="34"/>
                    </a:lnTo>
                    <a:cubicBezTo>
                      <a:pt x="0" y="15"/>
                      <a:pt x="15" y="0"/>
                      <a:pt x="34" y="0"/>
                    </a:cubicBezTo>
                    <a:cubicBezTo>
                      <a:pt x="52" y="0"/>
                      <a:pt x="67" y="15"/>
                      <a:pt x="67" y="34"/>
                    </a:cubicBezTo>
                    <a:lnTo>
                      <a:pt x="67" y="529"/>
                    </a:lnTo>
                    <a:cubicBezTo>
                      <a:pt x="67" y="547"/>
                      <a:pt x="52" y="562"/>
                      <a:pt x="34" y="5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Freeform 43">
                <a:extLst>
                  <a:ext uri="{FF2B5EF4-FFF2-40B4-BE49-F238E27FC236}">
                    <a16:creationId xmlns:a16="http://schemas.microsoft.com/office/drawing/2014/main" id="{D3453CB1-18A0-4A5D-8686-06E8EE9FE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502" y="2746376"/>
                <a:ext cx="13586" cy="182213"/>
              </a:xfrm>
              <a:custGeom>
                <a:avLst/>
                <a:gdLst>
                  <a:gd name="T0" fmla="*/ 2147483647 w 67"/>
                  <a:gd name="T1" fmla="*/ 2147483647 h 865"/>
                  <a:gd name="T2" fmla="*/ 2147483647 w 67"/>
                  <a:gd name="T3" fmla="*/ 2147483647 h 865"/>
                  <a:gd name="T4" fmla="*/ 0 w 67"/>
                  <a:gd name="T5" fmla="*/ 2147483647 h 865"/>
                  <a:gd name="T6" fmla="*/ 0 w 67"/>
                  <a:gd name="T7" fmla="*/ 2147483647 h 865"/>
                  <a:gd name="T8" fmla="*/ 2147483647 w 67"/>
                  <a:gd name="T9" fmla="*/ 0 h 865"/>
                  <a:gd name="T10" fmla="*/ 2147483647 w 67"/>
                  <a:gd name="T11" fmla="*/ 2147483647 h 865"/>
                  <a:gd name="T12" fmla="*/ 2147483647 w 67"/>
                  <a:gd name="T13" fmla="*/ 2147483647 h 865"/>
                  <a:gd name="T14" fmla="*/ 2147483647 w 67"/>
                  <a:gd name="T15" fmla="*/ 2147483647 h 86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7"/>
                  <a:gd name="T25" fmla="*/ 0 h 865"/>
                  <a:gd name="T26" fmla="*/ 67 w 67"/>
                  <a:gd name="T27" fmla="*/ 865 h 86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7" h="865">
                    <a:moveTo>
                      <a:pt x="33" y="865"/>
                    </a:moveTo>
                    <a:lnTo>
                      <a:pt x="33" y="865"/>
                    </a:lnTo>
                    <a:cubicBezTo>
                      <a:pt x="15" y="865"/>
                      <a:pt x="0" y="850"/>
                      <a:pt x="0" y="831"/>
                    </a:cubicBezTo>
                    <a:lnTo>
                      <a:pt x="0" y="33"/>
                    </a:lnTo>
                    <a:cubicBezTo>
                      <a:pt x="0" y="15"/>
                      <a:pt x="15" y="0"/>
                      <a:pt x="33" y="0"/>
                    </a:cubicBezTo>
                    <a:cubicBezTo>
                      <a:pt x="52" y="0"/>
                      <a:pt x="67" y="15"/>
                      <a:pt x="67" y="33"/>
                    </a:cubicBezTo>
                    <a:lnTo>
                      <a:pt x="67" y="831"/>
                    </a:lnTo>
                    <a:cubicBezTo>
                      <a:pt x="67" y="850"/>
                      <a:pt x="52" y="865"/>
                      <a:pt x="33" y="8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2422" tIns="51211" rIns="102422" bIns="51211">
                <a:noAutofit/>
              </a:bodyPr>
              <a:lstStyle/>
              <a:p>
                <a:pPr marL="0" marR="0" lvl="0" indent="0" algn="l" defTabSz="1218956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399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84B398D-F81B-4F07-B3AA-956F10A287AC}"/>
              </a:ext>
            </a:extLst>
          </p:cNvPr>
          <p:cNvGrpSpPr/>
          <p:nvPr/>
        </p:nvGrpSpPr>
        <p:grpSpPr>
          <a:xfrm>
            <a:off x="2208253" y="4663516"/>
            <a:ext cx="719719" cy="616972"/>
            <a:chOff x="773643" y="1663211"/>
            <a:chExt cx="719886" cy="617114"/>
          </a:xfrm>
        </p:grpSpPr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248FE60-DB5A-4064-A63F-A93EF29D94F8}"/>
                </a:ext>
              </a:extLst>
            </p:cNvPr>
            <p:cNvSpPr txBox="1"/>
            <p:nvPr/>
          </p:nvSpPr>
          <p:spPr>
            <a:xfrm>
              <a:off x="773643" y="2018758"/>
              <a:ext cx="719886" cy="261567"/>
            </a:xfrm>
            <a:prstGeom prst="rect">
              <a:avLst/>
            </a:prstGeom>
            <a:noFill/>
            <a:effectLst/>
          </p:spPr>
          <p:txBody>
            <a:bodyPr wrap="square" lIns="0" rIns="0" rtlCol="0" anchor="ctr">
              <a:noAutofit/>
            </a:bodyPr>
            <a:lstStyle/>
            <a:p>
              <a:pPr lvl="0" algn="ctr" defTabSz="1218956" fontAlgn="ctr">
                <a:defRPr/>
              </a:pPr>
              <a:r>
                <a:rPr lang="kk-KZ" sz="800" dirty="0"/>
                <a:t>Пешеходный трафик</a:t>
              </a:r>
              <a:endPara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7754C2C5-5B28-4FE8-BB50-7A51000CA6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6982" y="1663211"/>
              <a:ext cx="253208" cy="295408"/>
            </a:xfrm>
            <a:custGeom>
              <a:avLst/>
              <a:gdLst>
                <a:gd name="T0" fmla="*/ 84 w 84"/>
                <a:gd name="T1" fmla="*/ 41 h 98"/>
                <a:gd name="T2" fmla="*/ 82 w 84"/>
                <a:gd name="T3" fmla="*/ 37 h 98"/>
                <a:gd name="T4" fmla="*/ 66 w 84"/>
                <a:gd name="T5" fmla="*/ 31 h 98"/>
                <a:gd name="T6" fmla="*/ 84 w 84"/>
                <a:gd name="T7" fmla="*/ 12 h 98"/>
                <a:gd name="T8" fmla="*/ 66 w 84"/>
                <a:gd name="T9" fmla="*/ 10 h 98"/>
                <a:gd name="T10" fmla="*/ 63 w 84"/>
                <a:gd name="T11" fmla="*/ 0 h 98"/>
                <a:gd name="T12" fmla="*/ 18 w 84"/>
                <a:gd name="T13" fmla="*/ 4 h 98"/>
                <a:gd name="T14" fmla="*/ 2 w 84"/>
                <a:gd name="T15" fmla="*/ 10 h 98"/>
                <a:gd name="T16" fmla="*/ 1 w 84"/>
                <a:gd name="T17" fmla="*/ 14 h 98"/>
                <a:gd name="T18" fmla="*/ 18 w 84"/>
                <a:gd name="T19" fmla="*/ 31 h 98"/>
                <a:gd name="T20" fmla="*/ 2 w 84"/>
                <a:gd name="T21" fmla="*/ 37 h 98"/>
                <a:gd name="T22" fmla="*/ 1 w 84"/>
                <a:gd name="T23" fmla="*/ 41 h 98"/>
                <a:gd name="T24" fmla="*/ 18 w 84"/>
                <a:gd name="T25" fmla="*/ 58 h 98"/>
                <a:gd name="T26" fmla="*/ 2 w 84"/>
                <a:gd name="T27" fmla="*/ 65 h 98"/>
                <a:gd name="T28" fmla="*/ 1 w 84"/>
                <a:gd name="T29" fmla="*/ 68 h 98"/>
                <a:gd name="T30" fmla="*/ 18 w 84"/>
                <a:gd name="T31" fmla="*/ 95 h 98"/>
                <a:gd name="T32" fmla="*/ 63 w 84"/>
                <a:gd name="T33" fmla="*/ 98 h 98"/>
                <a:gd name="T34" fmla="*/ 66 w 84"/>
                <a:gd name="T35" fmla="*/ 86 h 98"/>
                <a:gd name="T36" fmla="*/ 84 w 84"/>
                <a:gd name="T37" fmla="*/ 67 h 98"/>
                <a:gd name="T38" fmla="*/ 66 w 84"/>
                <a:gd name="T39" fmla="*/ 65 h 98"/>
                <a:gd name="T40" fmla="*/ 84 w 84"/>
                <a:gd name="T41" fmla="*/ 41 h 98"/>
                <a:gd name="T42" fmla="*/ 66 w 84"/>
                <a:gd name="T43" fmla="*/ 14 h 98"/>
                <a:gd name="T44" fmla="*/ 66 w 84"/>
                <a:gd name="T45" fmla="*/ 24 h 98"/>
                <a:gd name="T46" fmla="*/ 66 w 84"/>
                <a:gd name="T47" fmla="*/ 42 h 98"/>
                <a:gd name="T48" fmla="*/ 77 w 84"/>
                <a:gd name="T49" fmla="*/ 42 h 98"/>
                <a:gd name="T50" fmla="*/ 66 w 84"/>
                <a:gd name="T51" fmla="*/ 42 h 98"/>
                <a:gd name="T52" fmla="*/ 18 w 84"/>
                <a:gd name="T53" fmla="*/ 79 h 98"/>
                <a:gd name="T54" fmla="*/ 18 w 84"/>
                <a:gd name="T55" fmla="*/ 69 h 98"/>
                <a:gd name="T56" fmla="*/ 18 w 84"/>
                <a:gd name="T57" fmla="*/ 52 h 98"/>
                <a:gd name="T58" fmla="*/ 8 w 84"/>
                <a:gd name="T59" fmla="*/ 42 h 98"/>
                <a:gd name="T60" fmla="*/ 18 w 84"/>
                <a:gd name="T61" fmla="*/ 52 h 98"/>
                <a:gd name="T62" fmla="*/ 18 w 84"/>
                <a:gd name="T63" fmla="*/ 24 h 98"/>
                <a:gd name="T64" fmla="*/ 18 w 84"/>
                <a:gd name="T65" fmla="*/ 14 h 98"/>
                <a:gd name="T66" fmla="*/ 59 w 84"/>
                <a:gd name="T67" fmla="*/ 91 h 98"/>
                <a:gd name="T68" fmla="*/ 26 w 84"/>
                <a:gd name="T69" fmla="*/ 91 h 98"/>
                <a:gd name="T70" fmla="*/ 59 w 84"/>
                <a:gd name="T71" fmla="*/ 7 h 98"/>
                <a:gd name="T72" fmla="*/ 77 w 84"/>
                <a:gd name="T73" fmla="*/ 69 h 98"/>
                <a:gd name="T74" fmla="*/ 66 w 84"/>
                <a:gd name="T75" fmla="*/ 79 h 98"/>
                <a:gd name="T76" fmla="*/ 77 w 84"/>
                <a:gd name="T77" fmla="*/ 69 h 98"/>
                <a:gd name="T78" fmla="*/ 34 w 84"/>
                <a:gd name="T79" fmla="*/ 68 h 98"/>
                <a:gd name="T80" fmla="*/ 34 w 84"/>
                <a:gd name="T81" fmla="*/ 85 h 98"/>
                <a:gd name="T82" fmla="*/ 51 w 84"/>
                <a:gd name="T83" fmla="*/ 68 h 98"/>
                <a:gd name="T84" fmla="*/ 47 w 84"/>
                <a:gd name="T85" fmla="*/ 82 h 98"/>
                <a:gd name="T86" fmla="*/ 37 w 84"/>
                <a:gd name="T87" fmla="*/ 82 h 98"/>
                <a:gd name="T88" fmla="*/ 47 w 84"/>
                <a:gd name="T89" fmla="*/ 71 h 98"/>
                <a:gd name="T90" fmla="*/ 42 w 84"/>
                <a:gd name="T91" fmla="*/ 25 h 98"/>
                <a:gd name="T92" fmla="*/ 46 w 84"/>
                <a:gd name="T93" fmla="*/ 22 h 98"/>
                <a:gd name="T94" fmla="*/ 38 w 84"/>
                <a:gd name="T95" fmla="*/ 22 h 98"/>
                <a:gd name="T96" fmla="*/ 34 w 84"/>
                <a:gd name="T97" fmla="*/ 41 h 98"/>
                <a:gd name="T98" fmla="*/ 34 w 84"/>
                <a:gd name="T99" fmla="*/ 41 h 98"/>
                <a:gd name="T100" fmla="*/ 34 w 84"/>
                <a:gd name="T101" fmla="*/ 58 h 98"/>
                <a:gd name="T102" fmla="*/ 51 w 84"/>
                <a:gd name="T103" fmla="*/ 57 h 98"/>
                <a:gd name="T104" fmla="*/ 51 w 84"/>
                <a:gd name="T105" fmla="*/ 41 h 98"/>
                <a:gd name="T106" fmla="*/ 47 w 84"/>
                <a:gd name="T107" fmla="*/ 54 h 98"/>
                <a:gd name="T108" fmla="*/ 37 w 84"/>
                <a:gd name="T109" fmla="*/ 54 h 98"/>
                <a:gd name="T110" fmla="*/ 47 w 84"/>
                <a:gd name="T111" fmla="*/ 44 h 98"/>
                <a:gd name="T112" fmla="*/ 51 w 84"/>
                <a:gd name="T113" fmla="*/ 30 h 98"/>
                <a:gd name="T114" fmla="*/ 51 w 84"/>
                <a:gd name="T115" fmla="*/ 13 h 98"/>
                <a:gd name="T116" fmla="*/ 34 w 84"/>
                <a:gd name="T117" fmla="*/ 13 h 98"/>
                <a:gd name="T118" fmla="*/ 51 w 84"/>
                <a:gd name="T119" fmla="*/ 30 h 98"/>
                <a:gd name="T120" fmla="*/ 37 w 84"/>
                <a:gd name="T121" fmla="*/ 16 h 98"/>
                <a:gd name="T122" fmla="*/ 48 w 84"/>
                <a:gd name="T123" fmla="*/ 17 h 98"/>
                <a:gd name="T124" fmla="*/ 37 w 84"/>
                <a:gd name="T125" fmla="*/ 2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8"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4" y="41"/>
                    <a:pt x="84" y="40"/>
                    <a:pt x="84" y="39"/>
                  </a:cubicBezTo>
                  <a:cubicBezTo>
                    <a:pt x="84" y="38"/>
                    <a:pt x="83" y="37"/>
                    <a:pt x="82" y="37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3"/>
                    <a:pt x="84" y="13"/>
                    <a:pt x="84" y="12"/>
                  </a:cubicBezTo>
                  <a:cubicBezTo>
                    <a:pt x="84" y="11"/>
                    <a:pt x="83" y="10"/>
                    <a:pt x="82" y="1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6" y="1"/>
                    <a:pt x="65" y="0"/>
                    <a:pt x="6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1"/>
                    <a:pt x="18" y="4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0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0" y="38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5"/>
                    <a:pt x="0" y="66"/>
                    <a:pt x="0" y="67"/>
                  </a:cubicBezTo>
                  <a:cubicBezTo>
                    <a:pt x="0" y="68"/>
                    <a:pt x="0" y="68"/>
                    <a:pt x="1" y="68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7"/>
                    <a:pt x="20" y="98"/>
                    <a:pt x="22" y="98"/>
                  </a:cubicBezTo>
                  <a:cubicBezTo>
                    <a:pt x="63" y="98"/>
                    <a:pt x="63" y="98"/>
                    <a:pt x="63" y="98"/>
                  </a:cubicBezTo>
                  <a:cubicBezTo>
                    <a:pt x="65" y="98"/>
                    <a:pt x="66" y="97"/>
                    <a:pt x="66" y="95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8"/>
                    <a:pt x="84" y="68"/>
                    <a:pt x="84" y="67"/>
                  </a:cubicBezTo>
                  <a:cubicBezTo>
                    <a:pt x="84" y="66"/>
                    <a:pt x="83" y="65"/>
                    <a:pt x="82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84" y="41"/>
                    <a:pt x="84" y="41"/>
                    <a:pt x="84" y="41"/>
                  </a:cubicBezTo>
                  <a:close/>
                  <a:moveTo>
                    <a:pt x="66" y="14"/>
                  </a:moveTo>
                  <a:cubicBezTo>
                    <a:pt x="66" y="14"/>
                    <a:pt x="66" y="14"/>
                    <a:pt x="66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14"/>
                    <a:pt x="66" y="14"/>
                    <a:pt x="66" y="14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66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6" y="42"/>
                    <a:pt x="66" y="42"/>
                    <a:pt x="66" y="42"/>
                  </a:cubicBezTo>
                  <a:close/>
                  <a:moveTo>
                    <a:pt x="18" y="79"/>
                  </a:moveTo>
                  <a:cubicBezTo>
                    <a:pt x="18" y="79"/>
                    <a:pt x="18" y="79"/>
                    <a:pt x="18" y="7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9"/>
                    <a:pt x="18" y="79"/>
                    <a:pt x="18" y="79"/>
                  </a:cubicBezTo>
                  <a:close/>
                  <a:moveTo>
                    <a:pt x="18" y="52"/>
                  </a:moveTo>
                  <a:cubicBezTo>
                    <a:pt x="18" y="52"/>
                    <a:pt x="18" y="52"/>
                    <a:pt x="18" y="5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52"/>
                    <a:pt x="18" y="52"/>
                    <a:pt x="18" y="52"/>
                  </a:cubicBezTo>
                  <a:close/>
                  <a:moveTo>
                    <a:pt x="18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24"/>
                    <a:pt x="18" y="24"/>
                    <a:pt x="18" y="24"/>
                  </a:cubicBezTo>
                  <a:close/>
                  <a:moveTo>
                    <a:pt x="59" y="91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26" y="91"/>
                    <a:pt x="26" y="91"/>
                    <a:pt x="26" y="91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91"/>
                    <a:pt x="59" y="91"/>
                    <a:pt x="59" y="91"/>
                  </a:cubicBezTo>
                  <a:close/>
                  <a:moveTo>
                    <a:pt x="77" y="69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77" y="69"/>
                    <a:pt x="77" y="69"/>
                    <a:pt x="77" y="69"/>
                  </a:cubicBezTo>
                  <a:close/>
                  <a:moveTo>
                    <a:pt x="34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29" y="73"/>
                    <a:pt x="29" y="80"/>
                    <a:pt x="34" y="85"/>
                  </a:cubicBezTo>
                  <a:cubicBezTo>
                    <a:pt x="34" y="85"/>
                    <a:pt x="34" y="85"/>
                    <a:pt x="34" y="85"/>
                  </a:cubicBezTo>
                  <a:cubicBezTo>
                    <a:pt x="38" y="90"/>
                    <a:pt x="46" y="90"/>
                    <a:pt x="51" y="85"/>
                  </a:cubicBezTo>
                  <a:cubicBezTo>
                    <a:pt x="55" y="80"/>
                    <a:pt x="55" y="73"/>
                    <a:pt x="51" y="68"/>
                  </a:cubicBezTo>
                  <a:cubicBezTo>
                    <a:pt x="46" y="63"/>
                    <a:pt x="38" y="63"/>
                    <a:pt x="34" y="68"/>
                  </a:cubicBezTo>
                  <a:close/>
                  <a:moveTo>
                    <a:pt x="47" y="82"/>
                  </a:moveTo>
                  <a:cubicBezTo>
                    <a:pt x="47" y="82"/>
                    <a:pt x="47" y="82"/>
                    <a:pt x="47" y="82"/>
                  </a:cubicBezTo>
                  <a:cubicBezTo>
                    <a:pt x="45" y="85"/>
                    <a:pt x="40" y="85"/>
                    <a:pt x="37" y="82"/>
                  </a:cubicBezTo>
                  <a:cubicBezTo>
                    <a:pt x="34" y="79"/>
                    <a:pt x="34" y="74"/>
                    <a:pt x="37" y="71"/>
                  </a:cubicBezTo>
                  <a:cubicBezTo>
                    <a:pt x="40" y="68"/>
                    <a:pt x="45" y="68"/>
                    <a:pt x="47" y="71"/>
                  </a:cubicBezTo>
                  <a:cubicBezTo>
                    <a:pt x="50" y="74"/>
                    <a:pt x="50" y="79"/>
                    <a:pt x="47" y="82"/>
                  </a:cubicBezTo>
                  <a:close/>
                  <a:moveTo>
                    <a:pt x="42" y="25"/>
                  </a:moveTo>
                  <a:cubicBezTo>
                    <a:pt x="42" y="25"/>
                    <a:pt x="42" y="25"/>
                    <a:pt x="42" y="25"/>
                  </a:cubicBezTo>
                  <a:cubicBezTo>
                    <a:pt x="44" y="25"/>
                    <a:pt x="46" y="24"/>
                    <a:pt x="46" y="22"/>
                  </a:cubicBezTo>
                  <a:cubicBezTo>
                    <a:pt x="46" y="20"/>
                    <a:pt x="44" y="18"/>
                    <a:pt x="42" y="18"/>
                  </a:cubicBezTo>
                  <a:cubicBezTo>
                    <a:pt x="40" y="18"/>
                    <a:pt x="38" y="20"/>
                    <a:pt x="38" y="22"/>
                  </a:cubicBezTo>
                  <a:cubicBezTo>
                    <a:pt x="38" y="24"/>
                    <a:pt x="40" y="25"/>
                    <a:pt x="42" y="25"/>
                  </a:cubicBez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29" y="45"/>
                    <a:pt x="29" y="53"/>
                    <a:pt x="34" y="57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8" y="62"/>
                    <a:pt x="46" y="62"/>
                    <a:pt x="51" y="58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5" y="53"/>
                    <a:pt x="55" y="45"/>
                    <a:pt x="51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46" y="36"/>
                    <a:pt x="38" y="36"/>
                    <a:pt x="34" y="41"/>
                  </a:cubicBezTo>
                  <a:close/>
                  <a:moveTo>
                    <a:pt x="47" y="54"/>
                  </a:moveTo>
                  <a:cubicBezTo>
                    <a:pt x="47" y="54"/>
                    <a:pt x="47" y="54"/>
                    <a:pt x="47" y="54"/>
                  </a:cubicBezTo>
                  <a:cubicBezTo>
                    <a:pt x="45" y="57"/>
                    <a:pt x="40" y="57"/>
                    <a:pt x="37" y="54"/>
                  </a:cubicBezTo>
                  <a:cubicBezTo>
                    <a:pt x="34" y="51"/>
                    <a:pt x="34" y="47"/>
                    <a:pt x="37" y="44"/>
                  </a:cubicBezTo>
                  <a:cubicBezTo>
                    <a:pt x="40" y="41"/>
                    <a:pt x="45" y="41"/>
                    <a:pt x="47" y="44"/>
                  </a:cubicBezTo>
                  <a:cubicBezTo>
                    <a:pt x="50" y="47"/>
                    <a:pt x="50" y="51"/>
                    <a:pt x="47" y="54"/>
                  </a:cubicBezTo>
                  <a:close/>
                  <a:moveTo>
                    <a:pt x="51" y="30"/>
                  </a:moveTo>
                  <a:cubicBezTo>
                    <a:pt x="51" y="30"/>
                    <a:pt x="51" y="30"/>
                    <a:pt x="51" y="30"/>
                  </a:cubicBezTo>
                  <a:cubicBezTo>
                    <a:pt x="55" y="26"/>
                    <a:pt x="55" y="18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6" y="9"/>
                    <a:pt x="38" y="9"/>
                    <a:pt x="34" y="13"/>
                  </a:cubicBezTo>
                  <a:cubicBezTo>
                    <a:pt x="29" y="18"/>
                    <a:pt x="29" y="25"/>
                    <a:pt x="34" y="30"/>
                  </a:cubicBezTo>
                  <a:cubicBezTo>
                    <a:pt x="38" y="35"/>
                    <a:pt x="46" y="35"/>
                    <a:pt x="51" y="30"/>
                  </a:cubicBezTo>
                  <a:close/>
                  <a:moveTo>
                    <a:pt x="37" y="16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40" y="14"/>
                    <a:pt x="45" y="14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50" y="20"/>
                    <a:pt x="50" y="24"/>
                    <a:pt x="47" y="27"/>
                  </a:cubicBezTo>
                  <a:cubicBezTo>
                    <a:pt x="44" y="30"/>
                    <a:pt x="40" y="30"/>
                    <a:pt x="37" y="27"/>
                  </a:cubicBezTo>
                  <a:cubicBezTo>
                    <a:pt x="34" y="24"/>
                    <a:pt x="34" y="19"/>
                    <a:pt x="37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02422" tIns="51211" rIns="102422" bIns="51211">
              <a:noAutofit/>
            </a:bodyPr>
            <a:lstStyle/>
            <a:p>
              <a:pPr marL="0" marR="0" lvl="0" indent="0" algn="l" defTabSz="1218956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399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加号 8">
            <a:extLst>
              <a:ext uri="{FF2B5EF4-FFF2-40B4-BE49-F238E27FC236}">
                <a16:creationId xmlns:a16="http://schemas.microsoft.com/office/drawing/2014/main" id="{FD62EB68-FCE6-45D2-B46D-3C3EE90CB908}"/>
              </a:ext>
            </a:extLst>
          </p:cNvPr>
          <p:cNvSpPr/>
          <p:nvPr/>
        </p:nvSpPr>
        <p:spPr>
          <a:xfrm>
            <a:off x="4053022" y="5223147"/>
            <a:ext cx="323515" cy="323475"/>
          </a:xfrm>
          <a:prstGeom prst="mathPlus">
            <a:avLst>
              <a:gd name="adj1" fmla="val 10309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102422" tIns="51211" rIns="102422" bIns="51211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3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0525DF4-A204-4ACB-B549-0B6426838A64}"/>
              </a:ext>
            </a:extLst>
          </p:cNvPr>
          <p:cNvGrpSpPr/>
          <p:nvPr/>
        </p:nvGrpSpPr>
        <p:grpSpPr>
          <a:xfrm>
            <a:off x="6269707" y="4715098"/>
            <a:ext cx="1376672" cy="304438"/>
            <a:chOff x="6573455" y="1244706"/>
            <a:chExt cx="1376990" cy="304508"/>
          </a:xfrm>
          <a:gradFill>
            <a:gsLst>
              <a:gs pos="0">
                <a:schemeClr val="bg1">
                  <a:lumMod val="20000"/>
                  <a:lumOff val="80000"/>
                  <a:alpha val="0"/>
                </a:schemeClr>
              </a:gs>
              <a:gs pos="100000">
                <a:schemeClr val="bg1">
                  <a:lumMod val="20000"/>
                  <a:lumOff val="80000"/>
                </a:schemeClr>
              </a:gs>
            </a:gsLst>
            <a:lin ang="0" scaled="1"/>
          </a:gradFill>
        </p:grpSpPr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F2538ED1-892B-4A87-97F0-43EEEE1C4E5F}"/>
                </a:ext>
              </a:extLst>
            </p:cNvPr>
            <p:cNvSpPr/>
            <p:nvPr/>
          </p:nvSpPr>
          <p:spPr>
            <a:xfrm>
              <a:off x="7370009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EAFCED0D-A5E3-4EE2-BF19-4F54A8376B91}"/>
                </a:ext>
              </a:extLst>
            </p:cNvPr>
            <p:cNvSpPr/>
            <p:nvPr/>
          </p:nvSpPr>
          <p:spPr>
            <a:xfrm>
              <a:off x="7237250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457F0526-A01C-4DB9-8646-380974407F52}"/>
                </a:ext>
              </a:extLst>
            </p:cNvPr>
            <p:cNvSpPr/>
            <p:nvPr/>
          </p:nvSpPr>
          <p:spPr>
            <a:xfrm>
              <a:off x="7502768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3291C8F3-DCFF-4D4D-924B-D46F1E9AD18E}"/>
                </a:ext>
              </a:extLst>
            </p:cNvPr>
            <p:cNvSpPr/>
            <p:nvPr/>
          </p:nvSpPr>
          <p:spPr>
            <a:xfrm>
              <a:off x="7768285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89D6F5FA-3004-414F-BDFF-6449BD78CC56}"/>
                </a:ext>
              </a:extLst>
            </p:cNvPr>
            <p:cNvSpPr/>
            <p:nvPr/>
          </p:nvSpPr>
          <p:spPr>
            <a:xfrm>
              <a:off x="7635527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DBD26878-BA2D-44F8-913F-6C9E39E6A08A}"/>
                </a:ext>
              </a:extLst>
            </p:cNvPr>
            <p:cNvSpPr/>
            <p:nvPr/>
          </p:nvSpPr>
          <p:spPr>
            <a:xfrm>
              <a:off x="6706214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82B5A662-D876-4CCA-9A35-88CD515B1BCF}"/>
                </a:ext>
              </a:extLst>
            </p:cNvPr>
            <p:cNvSpPr/>
            <p:nvPr/>
          </p:nvSpPr>
          <p:spPr>
            <a:xfrm>
              <a:off x="6573455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9B47E498-E860-4EC7-B625-EFFF32502053}"/>
                </a:ext>
              </a:extLst>
            </p:cNvPr>
            <p:cNvSpPr/>
            <p:nvPr/>
          </p:nvSpPr>
          <p:spPr>
            <a:xfrm>
              <a:off x="6838973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8732DEB3-B4D4-4FEF-AAAC-4453707BA9B5}"/>
                </a:ext>
              </a:extLst>
            </p:cNvPr>
            <p:cNvSpPr/>
            <p:nvPr/>
          </p:nvSpPr>
          <p:spPr>
            <a:xfrm>
              <a:off x="7104491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73CDCAD7-BCF0-487D-8F6A-CAB100924577}"/>
                </a:ext>
              </a:extLst>
            </p:cNvPr>
            <p:cNvSpPr/>
            <p:nvPr/>
          </p:nvSpPr>
          <p:spPr>
            <a:xfrm>
              <a:off x="6971732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43220D7-84A5-4AC2-9296-D204D312A131}"/>
              </a:ext>
            </a:extLst>
          </p:cNvPr>
          <p:cNvGrpSpPr/>
          <p:nvPr/>
        </p:nvGrpSpPr>
        <p:grpSpPr>
          <a:xfrm>
            <a:off x="6269707" y="5242184"/>
            <a:ext cx="1376672" cy="304438"/>
            <a:chOff x="6573455" y="1244706"/>
            <a:chExt cx="1376990" cy="304508"/>
          </a:xfrm>
          <a:gradFill>
            <a:gsLst>
              <a:gs pos="0">
                <a:schemeClr val="bg1">
                  <a:lumMod val="20000"/>
                  <a:lumOff val="80000"/>
                  <a:alpha val="0"/>
                </a:schemeClr>
              </a:gs>
              <a:gs pos="100000">
                <a:schemeClr val="bg1">
                  <a:lumMod val="20000"/>
                  <a:lumOff val="80000"/>
                </a:schemeClr>
              </a:gs>
            </a:gsLst>
            <a:lin ang="0" scaled="1"/>
          </a:gradFill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52184A5-1532-4560-B45C-C90AE1B128A1}"/>
                </a:ext>
              </a:extLst>
            </p:cNvPr>
            <p:cNvSpPr/>
            <p:nvPr/>
          </p:nvSpPr>
          <p:spPr>
            <a:xfrm>
              <a:off x="7370009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BC5F19F5-376F-4B81-9EF1-7A58C4402503}"/>
                </a:ext>
              </a:extLst>
            </p:cNvPr>
            <p:cNvSpPr/>
            <p:nvPr/>
          </p:nvSpPr>
          <p:spPr>
            <a:xfrm>
              <a:off x="7237250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20C13B8-062A-4F24-8D5E-C95758CB990E}"/>
                </a:ext>
              </a:extLst>
            </p:cNvPr>
            <p:cNvSpPr/>
            <p:nvPr/>
          </p:nvSpPr>
          <p:spPr>
            <a:xfrm>
              <a:off x="7502768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027157C-3720-454A-88FD-3A47E7C8D124}"/>
                </a:ext>
              </a:extLst>
            </p:cNvPr>
            <p:cNvSpPr/>
            <p:nvPr/>
          </p:nvSpPr>
          <p:spPr>
            <a:xfrm>
              <a:off x="7768285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40DEFED-4579-4BB1-B778-3AD6478E136C}"/>
                </a:ext>
              </a:extLst>
            </p:cNvPr>
            <p:cNvSpPr/>
            <p:nvPr/>
          </p:nvSpPr>
          <p:spPr>
            <a:xfrm>
              <a:off x="7635527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0CB7EE9E-43CD-44AE-AAC6-1DCFF7FB9894}"/>
                </a:ext>
              </a:extLst>
            </p:cNvPr>
            <p:cNvSpPr/>
            <p:nvPr/>
          </p:nvSpPr>
          <p:spPr>
            <a:xfrm>
              <a:off x="6706214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441BD981-BF6B-45C6-848B-9D7BBBF68CFD}"/>
                </a:ext>
              </a:extLst>
            </p:cNvPr>
            <p:cNvSpPr/>
            <p:nvPr/>
          </p:nvSpPr>
          <p:spPr>
            <a:xfrm>
              <a:off x="6573455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B71F0FAB-F0AA-47C2-A310-777A5C57933E}"/>
                </a:ext>
              </a:extLst>
            </p:cNvPr>
            <p:cNvSpPr/>
            <p:nvPr/>
          </p:nvSpPr>
          <p:spPr>
            <a:xfrm>
              <a:off x="6838973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FF866032-E02E-428E-919F-D7496EE7383A}"/>
                </a:ext>
              </a:extLst>
            </p:cNvPr>
            <p:cNvSpPr/>
            <p:nvPr/>
          </p:nvSpPr>
          <p:spPr>
            <a:xfrm>
              <a:off x="7104491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56C8EB4-5902-40E0-97E2-4FD00BA706F2}"/>
                </a:ext>
              </a:extLst>
            </p:cNvPr>
            <p:cNvSpPr/>
            <p:nvPr/>
          </p:nvSpPr>
          <p:spPr>
            <a:xfrm>
              <a:off x="6971732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5453CC8-5F62-4D31-A6B5-A7F0D04D931B}"/>
              </a:ext>
            </a:extLst>
          </p:cNvPr>
          <p:cNvGrpSpPr/>
          <p:nvPr/>
        </p:nvGrpSpPr>
        <p:grpSpPr>
          <a:xfrm>
            <a:off x="6269707" y="5773739"/>
            <a:ext cx="1376672" cy="304438"/>
            <a:chOff x="6573455" y="1244706"/>
            <a:chExt cx="1376990" cy="304508"/>
          </a:xfrm>
          <a:gradFill>
            <a:gsLst>
              <a:gs pos="0">
                <a:schemeClr val="bg1">
                  <a:lumMod val="20000"/>
                  <a:lumOff val="80000"/>
                  <a:alpha val="0"/>
                </a:schemeClr>
              </a:gs>
              <a:gs pos="100000">
                <a:schemeClr val="bg1">
                  <a:lumMod val="20000"/>
                  <a:lumOff val="80000"/>
                </a:schemeClr>
              </a:gs>
            </a:gsLst>
            <a:lin ang="0" scaled="1"/>
          </a:gradFill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7D01AE0-192E-4EBF-9CFB-A6F7C539AE8F}"/>
                </a:ext>
              </a:extLst>
            </p:cNvPr>
            <p:cNvSpPr/>
            <p:nvPr/>
          </p:nvSpPr>
          <p:spPr>
            <a:xfrm>
              <a:off x="7370009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E5FB6908-48E4-4E3F-B090-A4E1386075E4}"/>
                </a:ext>
              </a:extLst>
            </p:cNvPr>
            <p:cNvSpPr/>
            <p:nvPr/>
          </p:nvSpPr>
          <p:spPr>
            <a:xfrm>
              <a:off x="7237250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A94F144-0954-49A0-A623-7144EFABADBA}"/>
                </a:ext>
              </a:extLst>
            </p:cNvPr>
            <p:cNvSpPr/>
            <p:nvPr/>
          </p:nvSpPr>
          <p:spPr>
            <a:xfrm>
              <a:off x="7502768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B6B3C95E-D9CA-4108-8E8E-C59076C0CEDB}"/>
                </a:ext>
              </a:extLst>
            </p:cNvPr>
            <p:cNvSpPr/>
            <p:nvPr/>
          </p:nvSpPr>
          <p:spPr>
            <a:xfrm>
              <a:off x="7768285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B2B9BB86-BFB1-473E-8C48-BB6FEB333EA9}"/>
                </a:ext>
              </a:extLst>
            </p:cNvPr>
            <p:cNvSpPr/>
            <p:nvPr/>
          </p:nvSpPr>
          <p:spPr>
            <a:xfrm>
              <a:off x="7635527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4A83C375-1A7C-449D-993B-93D35D8102BE}"/>
                </a:ext>
              </a:extLst>
            </p:cNvPr>
            <p:cNvSpPr/>
            <p:nvPr/>
          </p:nvSpPr>
          <p:spPr>
            <a:xfrm>
              <a:off x="6706214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043E29A7-ABD5-4D39-809E-BC07ED84FC16}"/>
                </a:ext>
              </a:extLst>
            </p:cNvPr>
            <p:cNvSpPr/>
            <p:nvPr/>
          </p:nvSpPr>
          <p:spPr>
            <a:xfrm>
              <a:off x="6573455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66A100D8-E962-4072-9623-ACCF63F421E0}"/>
                </a:ext>
              </a:extLst>
            </p:cNvPr>
            <p:cNvSpPr/>
            <p:nvPr/>
          </p:nvSpPr>
          <p:spPr>
            <a:xfrm>
              <a:off x="6838973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B4246931-CFCB-45A4-BAEE-D5523951994C}"/>
                </a:ext>
              </a:extLst>
            </p:cNvPr>
            <p:cNvSpPr/>
            <p:nvPr/>
          </p:nvSpPr>
          <p:spPr>
            <a:xfrm>
              <a:off x="7104491" y="1244706"/>
              <a:ext cx="182160" cy="304508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138D4D6-9E6D-4913-B698-9BB20ECD2C76}"/>
                </a:ext>
              </a:extLst>
            </p:cNvPr>
            <p:cNvSpPr/>
            <p:nvPr/>
          </p:nvSpPr>
          <p:spPr>
            <a:xfrm>
              <a:off x="6971732" y="1244706"/>
              <a:ext cx="182160" cy="304508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F5BC7284-BF9E-4C63-9ADF-28E7A78DCE8E}"/>
              </a:ext>
            </a:extLst>
          </p:cNvPr>
          <p:cNvSpPr/>
          <p:nvPr/>
        </p:nvSpPr>
        <p:spPr>
          <a:xfrm>
            <a:off x="4928810" y="5787665"/>
            <a:ext cx="2115460" cy="21539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ru-RU" sz="1400" dirty="0"/>
              <a:t>Распределение трафика по времени и зонам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56A69C0-FA3E-4526-AD0C-0A1C3ACA5240}"/>
              </a:ext>
            </a:extLst>
          </p:cNvPr>
          <p:cNvSpPr/>
          <p:nvPr/>
        </p:nvSpPr>
        <p:spPr>
          <a:xfrm>
            <a:off x="4928810" y="5263896"/>
            <a:ext cx="2115460" cy="21539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KZ" altLang="ru-KZ" sz="1400" dirty="0"/>
              <a:t>Координация светофоров по регионам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6AABCC-CD32-4CA6-9DF8-3DAD59ABFADD}"/>
              </a:ext>
            </a:extLst>
          </p:cNvPr>
          <p:cNvSpPr/>
          <p:nvPr/>
        </p:nvSpPr>
        <p:spPr>
          <a:xfrm>
            <a:off x="4928810" y="4740126"/>
            <a:ext cx="2036682" cy="21539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 defTabSz="1218956" fontAlgn="ctr">
              <a:defRPr/>
            </a:pPr>
            <a:r>
              <a:rPr lang="kk-KZ" sz="1400" dirty="0"/>
              <a:t>Диагностика и анализ ситуации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BCA0022-5C9B-40C5-91E4-52E50510FCB6}"/>
              </a:ext>
            </a:extLst>
          </p:cNvPr>
          <p:cNvSpPr>
            <a:spLocks noEditPoints="1"/>
          </p:cNvSpPr>
          <p:nvPr/>
        </p:nvSpPr>
        <p:spPr bwMode="auto">
          <a:xfrm>
            <a:off x="4618795" y="4741470"/>
            <a:ext cx="232408" cy="243476"/>
          </a:xfrm>
          <a:custGeom>
            <a:avLst/>
            <a:gdLst>
              <a:gd name="T0" fmla="*/ 47 w 89"/>
              <a:gd name="T1" fmla="*/ 50 h 93"/>
              <a:gd name="T2" fmla="*/ 18 w 89"/>
              <a:gd name="T3" fmla="*/ 74 h 93"/>
              <a:gd name="T4" fmla="*/ 20 w 89"/>
              <a:gd name="T5" fmla="*/ 80 h 93"/>
              <a:gd name="T6" fmla="*/ 31 w 89"/>
              <a:gd name="T7" fmla="*/ 89 h 93"/>
              <a:gd name="T8" fmla="*/ 54 w 89"/>
              <a:gd name="T9" fmla="*/ 93 h 93"/>
              <a:gd name="T10" fmla="*/ 58 w 89"/>
              <a:gd name="T11" fmla="*/ 80 h 93"/>
              <a:gd name="T12" fmla="*/ 70 w 89"/>
              <a:gd name="T13" fmla="*/ 79 h 93"/>
              <a:gd name="T14" fmla="*/ 47 w 89"/>
              <a:gd name="T15" fmla="*/ 50 h 93"/>
              <a:gd name="T16" fmla="*/ 54 w 89"/>
              <a:gd name="T17" fmla="*/ 73 h 93"/>
              <a:gd name="T18" fmla="*/ 51 w 89"/>
              <a:gd name="T19" fmla="*/ 86 h 93"/>
              <a:gd name="T20" fmla="*/ 37 w 89"/>
              <a:gd name="T21" fmla="*/ 77 h 93"/>
              <a:gd name="T22" fmla="*/ 29 w 89"/>
              <a:gd name="T23" fmla="*/ 73 h 93"/>
              <a:gd name="T24" fmla="*/ 60 w 89"/>
              <a:gd name="T25" fmla="*/ 73 h 93"/>
              <a:gd name="T26" fmla="*/ 76 w 89"/>
              <a:gd name="T27" fmla="*/ 13 h 93"/>
              <a:gd name="T28" fmla="*/ 44 w 89"/>
              <a:gd name="T29" fmla="*/ 0 h 93"/>
              <a:gd name="T30" fmla="*/ 0 w 89"/>
              <a:gd name="T31" fmla="*/ 44 h 93"/>
              <a:gd name="T32" fmla="*/ 15 w 89"/>
              <a:gd name="T33" fmla="*/ 68 h 93"/>
              <a:gd name="T34" fmla="*/ 20 w 89"/>
              <a:gd name="T35" fmla="*/ 46 h 93"/>
              <a:gd name="T36" fmla="*/ 26 w 89"/>
              <a:gd name="T37" fmla="*/ 61 h 93"/>
              <a:gd name="T38" fmla="*/ 65 w 89"/>
              <a:gd name="T39" fmla="*/ 46 h 93"/>
              <a:gd name="T40" fmla="*/ 67 w 89"/>
              <a:gd name="T41" fmla="*/ 62 h 93"/>
              <a:gd name="T42" fmla="*/ 82 w 89"/>
              <a:gd name="T43" fmla="*/ 46 h 93"/>
              <a:gd name="T44" fmla="*/ 78 w 89"/>
              <a:gd name="T45" fmla="*/ 73 h 93"/>
              <a:gd name="T46" fmla="*/ 76 w 89"/>
              <a:gd name="T47" fmla="*/ 13 h 93"/>
              <a:gd name="T48" fmla="*/ 29 w 89"/>
              <a:gd name="T49" fmla="*/ 9 h 93"/>
              <a:gd name="T50" fmla="*/ 25 w 89"/>
              <a:gd name="T51" fmla="*/ 16 h 93"/>
              <a:gd name="T52" fmla="*/ 29 w 89"/>
              <a:gd name="T53" fmla="*/ 9 h 93"/>
              <a:gd name="T54" fmla="*/ 20 w 89"/>
              <a:gd name="T55" fmla="*/ 42 h 93"/>
              <a:gd name="T56" fmla="*/ 18 w 89"/>
              <a:gd name="T57" fmla="*/ 17 h 93"/>
              <a:gd name="T58" fmla="*/ 24 w 89"/>
              <a:gd name="T59" fmla="*/ 20 h 93"/>
              <a:gd name="T60" fmla="*/ 42 w 89"/>
              <a:gd name="T61" fmla="*/ 42 h 93"/>
              <a:gd name="T62" fmla="*/ 24 w 89"/>
              <a:gd name="T63" fmla="*/ 42 h 93"/>
              <a:gd name="T64" fmla="*/ 29 w 89"/>
              <a:gd name="T65" fmla="*/ 22 h 93"/>
              <a:gd name="T66" fmla="*/ 42 w 89"/>
              <a:gd name="T67" fmla="*/ 42 h 93"/>
              <a:gd name="T68" fmla="*/ 42 w 89"/>
              <a:gd name="T69" fmla="*/ 21 h 93"/>
              <a:gd name="T70" fmla="*/ 29 w 89"/>
              <a:gd name="T71" fmla="*/ 18 h 93"/>
              <a:gd name="T72" fmla="*/ 38 w 89"/>
              <a:gd name="T73" fmla="*/ 7 h 93"/>
              <a:gd name="T74" fmla="*/ 42 w 89"/>
              <a:gd name="T75" fmla="*/ 21 h 93"/>
              <a:gd name="T76" fmla="*/ 67 w 89"/>
              <a:gd name="T77" fmla="*/ 14 h 93"/>
              <a:gd name="T78" fmla="*/ 62 w 89"/>
              <a:gd name="T79" fmla="*/ 14 h 93"/>
              <a:gd name="T80" fmla="*/ 67 w 89"/>
              <a:gd name="T81" fmla="*/ 14 h 93"/>
              <a:gd name="T82" fmla="*/ 46 w 89"/>
              <a:gd name="T83" fmla="*/ 6 h 93"/>
              <a:gd name="T84" fmla="*/ 58 w 89"/>
              <a:gd name="T85" fmla="*/ 16 h 93"/>
              <a:gd name="T86" fmla="*/ 58 w 89"/>
              <a:gd name="T87" fmla="*/ 18 h 93"/>
              <a:gd name="T88" fmla="*/ 46 w 89"/>
              <a:gd name="T89" fmla="*/ 6 h 93"/>
              <a:gd name="T90" fmla="*/ 46 w 89"/>
              <a:gd name="T91" fmla="*/ 42 h 93"/>
              <a:gd name="T92" fmla="*/ 59 w 89"/>
              <a:gd name="T93" fmla="*/ 22 h 93"/>
              <a:gd name="T94" fmla="*/ 65 w 89"/>
              <a:gd name="T95" fmla="*/ 42 h 93"/>
              <a:gd name="T96" fmla="*/ 69 w 89"/>
              <a:gd name="T97" fmla="*/ 42 h 93"/>
              <a:gd name="T98" fmla="*/ 65 w 89"/>
              <a:gd name="T99" fmla="*/ 20 h 93"/>
              <a:gd name="T100" fmla="*/ 71 w 89"/>
              <a:gd name="T101" fmla="*/ 17 h 93"/>
              <a:gd name="T102" fmla="*/ 69 w 89"/>
              <a:gd name="T103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9" h="93">
                <a:moveTo>
                  <a:pt x="47" y="50"/>
                </a:moveTo>
                <a:cubicBezTo>
                  <a:pt x="47" y="50"/>
                  <a:pt x="47" y="50"/>
                  <a:pt x="47" y="50"/>
                </a:cubicBezTo>
                <a:cubicBezTo>
                  <a:pt x="45" y="49"/>
                  <a:pt x="43" y="49"/>
                  <a:pt x="42" y="50"/>
                </a:cubicBezTo>
                <a:cubicBezTo>
                  <a:pt x="18" y="74"/>
                  <a:pt x="18" y="74"/>
                  <a:pt x="18" y="74"/>
                </a:cubicBezTo>
                <a:cubicBezTo>
                  <a:pt x="17" y="75"/>
                  <a:pt x="17" y="76"/>
                  <a:pt x="17" y="77"/>
                </a:cubicBezTo>
                <a:cubicBezTo>
                  <a:pt x="17" y="78"/>
                  <a:pt x="18" y="80"/>
                  <a:pt x="20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89"/>
                  <a:pt x="31" y="89"/>
                  <a:pt x="31" y="89"/>
                </a:cubicBezTo>
                <a:cubicBezTo>
                  <a:pt x="31" y="91"/>
                  <a:pt x="32" y="93"/>
                  <a:pt x="34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56" y="93"/>
                  <a:pt x="58" y="91"/>
                  <a:pt x="58" y="89"/>
                </a:cubicBezTo>
                <a:cubicBezTo>
                  <a:pt x="58" y="80"/>
                  <a:pt x="58" y="80"/>
                  <a:pt x="58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9" y="80"/>
                  <a:pt x="70" y="80"/>
                  <a:pt x="70" y="79"/>
                </a:cubicBezTo>
                <a:cubicBezTo>
                  <a:pt x="72" y="78"/>
                  <a:pt x="72" y="76"/>
                  <a:pt x="70" y="74"/>
                </a:cubicBezTo>
                <a:cubicBezTo>
                  <a:pt x="47" y="50"/>
                  <a:pt x="47" y="50"/>
                  <a:pt x="47" y="50"/>
                </a:cubicBezTo>
                <a:close/>
                <a:moveTo>
                  <a:pt x="54" y="73"/>
                </a:moveTo>
                <a:cubicBezTo>
                  <a:pt x="54" y="73"/>
                  <a:pt x="54" y="73"/>
                  <a:pt x="54" y="73"/>
                </a:cubicBezTo>
                <a:cubicBezTo>
                  <a:pt x="52" y="73"/>
                  <a:pt x="51" y="75"/>
                  <a:pt x="51" y="77"/>
                </a:cubicBezTo>
                <a:cubicBezTo>
                  <a:pt x="51" y="86"/>
                  <a:pt x="51" y="86"/>
                  <a:pt x="51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77"/>
                  <a:pt x="37" y="77"/>
                  <a:pt x="37" y="77"/>
                </a:cubicBezTo>
                <a:cubicBezTo>
                  <a:pt x="37" y="75"/>
                  <a:pt x="36" y="73"/>
                  <a:pt x="34" y="73"/>
                </a:cubicBezTo>
                <a:cubicBezTo>
                  <a:pt x="29" y="73"/>
                  <a:pt x="29" y="73"/>
                  <a:pt x="29" y="73"/>
                </a:cubicBezTo>
                <a:cubicBezTo>
                  <a:pt x="44" y="58"/>
                  <a:pt x="44" y="58"/>
                  <a:pt x="44" y="58"/>
                </a:cubicBezTo>
                <a:cubicBezTo>
                  <a:pt x="60" y="73"/>
                  <a:pt x="60" y="73"/>
                  <a:pt x="60" y="73"/>
                </a:cubicBezTo>
                <a:cubicBezTo>
                  <a:pt x="54" y="73"/>
                  <a:pt x="54" y="73"/>
                  <a:pt x="54" y="7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67" y="5"/>
                  <a:pt x="56" y="0"/>
                  <a:pt x="44" y="0"/>
                </a:cubicBezTo>
                <a:cubicBezTo>
                  <a:pt x="32" y="0"/>
                  <a:pt x="21" y="5"/>
                  <a:pt x="13" y="13"/>
                </a:cubicBezTo>
                <a:cubicBezTo>
                  <a:pt x="5" y="21"/>
                  <a:pt x="0" y="32"/>
                  <a:pt x="0" y="44"/>
                </a:cubicBezTo>
                <a:cubicBezTo>
                  <a:pt x="0" y="55"/>
                  <a:pt x="4" y="65"/>
                  <a:pt x="10" y="73"/>
                </a:cubicBezTo>
                <a:cubicBezTo>
                  <a:pt x="13" y="76"/>
                  <a:pt x="18" y="72"/>
                  <a:pt x="15" y="68"/>
                </a:cubicBezTo>
                <a:cubicBezTo>
                  <a:pt x="10" y="62"/>
                  <a:pt x="7" y="55"/>
                  <a:pt x="7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52"/>
                  <a:pt x="20" y="57"/>
                  <a:pt x="22" y="62"/>
                </a:cubicBezTo>
                <a:cubicBezTo>
                  <a:pt x="22" y="65"/>
                  <a:pt x="27" y="64"/>
                  <a:pt x="26" y="61"/>
                </a:cubicBezTo>
                <a:cubicBezTo>
                  <a:pt x="25" y="57"/>
                  <a:pt x="24" y="51"/>
                  <a:pt x="24" y="46"/>
                </a:cubicBezTo>
                <a:cubicBezTo>
                  <a:pt x="65" y="46"/>
                  <a:pt x="65" y="46"/>
                  <a:pt x="65" y="46"/>
                </a:cubicBezTo>
                <a:cubicBezTo>
                  <a:pt x="64" y="51"/>
                  <a:pt x="64" y="57"/>
                  <a:pt x="63" y="61"/>
                </a:cubicBezTo>
                <a:cubicBezTo>
                  <a:pt x="62" y="64"/>
                  <a:pt x="66" y="65"/>
                  <a:pt x="67" y="62"/>
                </a:cubicBezTo>
                <a:cubicBezTo>
                  <a:pt x="68" y="57"/>
                  <a:pt x="69" y="52"/>
                  <a:pt x="69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1" y="54"/>
                  <a:pt x="78" y="62"/>
                  <a:pt x="73" y="68"/>
                </a:cubicBezTo>
                <a:cubicBezTo>
                  <a:pt x="70" y="72"/>
                  <a:pt x="75" y="76"/>
                  <a:pt x="78" y="73"/>
                </a:cubicBezTo>
                <a:cubicBezTo>
                  <a:pt x="85" y="65"/>
                  <a:pt x="89" y="55"/>
                  <a:pt x="89" y="44"/>
                </a:cubicBezTo>
                <a:cubicBezTo>
                  <a:pt x="89" y="32"/>
                  <a:pt x="84" y="21"/>
                  <a:pt x="76" y="13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8" y="11"/>
                  <a:pt x="27" y="12"/>
                  <a:pt x="26" y="14"/>
                </a:cubicBezTo>
                <a:cubicBezTo>
                  <a:pt x="26" y="15"/>
                  <a:pt x="26" y="15"/>
                  <a:pt x="25" y="16"/>
                </a:cubicBezTo>
                <a:cubicBezTo>
                  <a:pt x="24" y="15"/>
                  <a:pt x="23" y="15"/>
                  <a:pt x="22" y="14"/>
                </a:cubicBezTo>
                <a:cubicBezTo>
                  <a:pt x="24" y="12"/>
                  <a:pt x="27" y="11"/>
                  <a:pt x="29" y="9"/>
                </a:cubicBezTo>
                <a:close/>
                <a:moveTo>
                  <a:pt x="20" y="42"/>
                </a:moveTo>
                <a:cubicBezTo>
                  <a:pt x="20" y="42"/>
                  <a:pt x="20" y="42"/>
                  <a:pt x="20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7" y="32"/>
                  <a:pt x="11" y="24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20" y="18"/>
                  <a:pt x="22" y="19"/>
                  <a:pt x="24" y="20"/>
                </a:cubicBezTo>
                <a:cubicBezTo>
                  <a:pt x="21" y="26"/>
                  <a:pt x="20" y="34"/>
                  <a:pt x="20" y="42"/>
                </a:cubicBezTo>
                <a:close/>
                <a:moveTo>
                  <a:pt x="42" y="42"/>
                </a:moveTo>
                <a:cubicBezTo>
                  <a:pt x="42" y="42"/>
                  <a:pt x="42" y="42"/>
                  <a:pt x="42" y="42"/>
                </a:cubicBezTo>
                <a:cubicBezTo>
                  <a:pt x="24" y="42"/>
                  <a:pt x="24" y="42"/>
                  <a:pt x="24" y="42"/>
                </a:cubicBezTo>
                <a:cubicBezTo>
                  <a:pt x="24" y="34"/>
                  <a:pt x="25" y="27"/>
                  <a:pt x="27" y="22"/>
                </a:cubicBezTo>
                <a:cubicBezTo>
                  <a:pt x="28" y="22"/>
                  <a:pt x="29" y="22"/>
                  <a:pt x="29" y="22"/>
                </a:cubicBezTo>
                <a:cubicBezTo>
                  <a:pt x="33" y="24"/>
                  <a:pt x="38" y="25"/>
                  <a:pt x="42" y="25"/>
                </a:cubicBezTo>
                <a:cubicBezTo>
                  <a:pt x="42" y="42"/>
                  <a:pt x="42" y="42"/>
                  <a:pt x="42" y="42"/>
                </a:cubicBezTo>
                <a:close/>
                <a:moveTo>
                  <a:pt x="42" y="21"/>
                </a:moveTo>
                <a:cubicBezTo>
                  <a:pt x="42" y="21"/>
                  <a:pt x="42" y="21"/>
                  <a:pt x="42" y="21"/>
                </a:cubicBezTo>
                <a:cubicBezTo>
                  <a:pt x="38" y="21"/>
                  <a:pt x="34" y="20"/>
                  <a:pt x="31" y="18"/>
                </a:cubicBezTo>
                <a:cubicBezTo>
                  <a:pt x="30" y="18"/>
                  <a:pt x="30" y="18"/>
                  <a:pt x="29" y="18"/>
                </a:cubicBezTo>
                <a:cubicBezTo>
                  <a:pt x="29" y="17"/>
                  <a:pt x="30" y="17"/>
                  <a:pt x="30" y="16"/>
                </a:cubicBezTo>
                <a:cubicBezTo>
                  <a:pt x="32" y="12"/>
                  <a:pt x="35" y="9"/>
                  <a:pt x="38" y="7"/>
                </a:cubicBezTo>
                <a:cubicBezTo>
                  <a:pt x="39" y="7"/>
                  <a:pt x="41" y="7"/>
                  <a:pt x="42" y="6"/>
                </a:cubicBezTo>
                <a:cubicBezTo>
                  <a:pt x="42" y="21"/>
                  <a:pt x="42" y="21"/>
                  <a:pt x="42" y="21"/>
                </a:cubicBezTo>
                <a:close/>
                <a:moveTo>
                  <a:pt x="67" y="14"/>
                </a:moveTo>
                <a:cubicBezTo>
                  <a:pt x="67" y="14"/>
                  <a:pt x="67" y="14"/>
                  <a:pt x="67" y="14"/>
                </a:cubicBezTo>
                <a:cubicBezTo>
                  <a:pt x="65" y="15"/>
                  <a:pt x="64" y="15"/>
                  <a:pt x="63" y="16"/>
                </a:cubicBezTo>
                <a:cubicBezTo>
                  <a:pt x="63" y="15"/>
                  <a:pt x="62" y="15"/>
                  <a:pt x="62" y="14"/>
                </a:cubicBezTo>
                <a:cubicBezTo>
                  <a:pt x="61" y="12"/>
                  <a:pt x="60" y="11"/>
                  <a:pt x="59" y="9"/>
                </a:cubicBezTo>
                <a:cubicBezTo>
                  <a:pt x="62" y="11"/>
                  <a:pt x="64" y="12"/>
                  <a:pt x="67" y="14"/>
                </a:cubicBezTo>
                <a:close/>
                <a:moveTo>
                  <a:pt x="46" y="6"/>
                </a:moveTo>
                <a:cubicBezTo>
                  <a:pt x="46" y="6"/>
                  <a:pt x="46" y="6"/>
                  <a:pt x="46" y="6"/>
                </a:cubicBezTo>
                <a:cubicBezTo>
                  <a:pt x="48" y="7"/>
                  <a:pt x="49" y="7"/>
                  <a:pt x="50" y="7"/>
                </a:cubicBezTo>
                <a:cubicBezTo>
                  <a:pt x="53" y="9"/>
                  <a:pt x="56" y="12"/>
                  <a:pt x="58" y="16"/>
                </a:cubicBezTo>
                <a:cubicBezTo>
                  <a:pt x="59" y="17"/>
                  <a:pt x="59" y="17"/>
                  <a:pt x="59" y="18"/>
                </a:cubicBezTo>
                <a:cubicBezTo>
                  <a:pt x="59" y="18"/>
                  <a:pt x="58" y="18"/>
                  <a:pt x="58" y="18"/>
                </a:cubicBezTo>
                <a:cubicBezTo>
                  <a:pt x="54" y="20"/>
                  <a:pt x="50" y="21"/>
                  <a:pt x="46" y="21"/>
                </a:cubicBezTo>
                <a:cubicBezTo>
                  <a:pt x="46" y="6"/>
                  <a:pt x="46" y="6"/>
                  <a:pt x="46" y="6"/>
                </a:cubicBezTo>
                <a:close/>
                <a:moveTo>
                  <a:pt x="46" y="42"/>
                </a:moveTo>
                <a:cubicBezTo>
                  <a:pt x="46" y="42"/>
                  <a:pt x="46" y="42"/>
                  <a:pt x="46" y="42"/>
                </a:cubicBezTo>
                <a:cubicBezTo>
                  <a:pt x="46" y="25"/>
                  <a:pt x="46" y="25"/>
                  <a:pt x="46" y="25"/>
                </a:cubicBezTo>
                <a:cubicBezTo>
                  <a:pt x="51" y="25"/>
                  <a:pt x="55" y="24"/>
                  <a:pt x="59" y="22"/>
                </a:cubicBezTo>
                <a:cubicBezTo>
                  <a:pt x="60" y="22"/>
                  <a:pt x="60" y="22"/>
                  <a:pt x="61" y="22"/>
                </a:cubicBezTo>
                <a:cubicBezTo>
                  <a:pt x="63" y="27"/>
                  <a:pt x="64" y="34"/>
                  <a:pt x="65" y="42"/>
                </a:cubicBezTo>
                <a:cubicBezTo>
                  <a:pt x="46" y="42"/>
                  <a:pt x="46" y="42"/>
                  <a:pt x="46" y="42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8" y="34"/>
                  <a:pt x="67" y="26"/>
                  <a:pt x="65" y="20"/>
                </a:cubicBezTo>
                <a:cubicBezTo>
                  <a:pt x="66" y="19"/>
                  <a:pt x="68" y="18"/>
                  <a:pt x="70" y="17"/>
                </a:cubicBezTo>
                <a:cubicBezTo>
                  <a:pt x="70" y="17"/>
                  <a:pt x="70" y="17"/>
                  <a:pt x="71" y="17"/>
                </a:cubicBezTo>
                <a:cubicBezTo>
                  <a:pt x="77" y="24"/>
                  <a:pt x="81" y="32"/>
                  <a:pt x="82" y="42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02422" tIns="51211" rIns="102422" bIns="51211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B4C4D894-55D8-4222-8621-C5E09A6560AA}"/>
              </a:ext>
            </a:extLst>
          </p:cNvPr>
          <p:cNvSpPr>
            <a:spLocks noEditPoints="1"/>
          </p:cNvSpPr>
          <p:nvPr/>
        </p:nvSpPr>
        <p:spPr bwMode="auto">
          <a:xfrm>
            <a:off x="4625434" y="5269747"/>
            <a:ext cx="219129" cy="231303"/>
          </a:xfrm>
          <a:custGeom>
            <a:avLst/>
            <a:gdLst>
              <a:gd name="T0" fmla="*/ 79 w 84"/>
              <a:gd name="T1" fmla="*/ 63 h 89"/>
              <a:gd name="T2" fmla="*/ 79 w 84"/>
              <a:gd name="T3" fmla="*/ 63 h 89"/>
              <a:gd name="T4" fmla="*/ 68 w 84"/>
              <a:gd name="T5" fmla="*/ 89 h 89"/>
              <a:gd name="T6" fmla="*/ 54 w 84"/>
              <a:gd name="T7" fmla="*/ 68 h 89"/>
              <a:gd name="T8" fmla="*/ 36 w 84"/>
              <a:gd name="T9" fmla="*/ 59 h 89"/>
              <a:gd name="T10" fmla="*/ 21 w 84"/>
              <a:gd name="T11" fmla="*/ 66 h 89"/>
              <a:gd name="T12" fmla="*/ 21 w 84"/>
              <a:gd name="T13" fmla="*/ 23 h 89"/>
              <a:gd name="T14" fmla="*/ 36 w 84"/>
              <a:gd name="T15" fmla="*/ 30 h 89"/>
              <a:gd name="T16" fmla="*/ 37 w 84"/>
              <a:gd name="T17" fmla="*/ 30 h 89"/>
              <a:gd name="T18" fmla="*/ 53 w 84"/>
              <a:gd name="T19" fmla="*/ 16 h 89"/>
              <a:gd name="T20" fmla="*/ 84 w 84"/>
              <a:gd name="T21" fmla="*/ 16 h 89"/>
              <a:gd name="T22" fmla="*/ 57 w 84"/>
              <a:gd name="T23" fmla="*/ 26 h 89"/>
              <a:gd name="T24" fmla="*/ 41 w 84"/>
              <a:gd name="T25" fmla="*/ 36 h 89"/>
              <a:gd name="T26" fmla="*/ 41 w 84"/>
              <a:gd name="T27" fmla="*/ 53 h 89"/>
              <a:gd name="T28" fmla="*/ 57 w 84"/>
              <a:gd name="T29" fmla="*/ 63 h 89"/>
              <a:gd name="T30" fmla="*/ 57 w 84"/>
              <a:gd name="T31" fmla="*/ 62 h 89"/>
              <a:gd name="T32" fmla="*/ 74 w 84"/>
              <a:gd name="T33" fmla="*/ 67 h 89"/>
              <a:gd name="T34" fmla="*/ 68 w 84"/>
              <a:gd name="T35" fmla="*/ 65 h 89"/>
              <a:gd name="T36" fmla="*/ 62 w 84"/>
              <a:gd name="T37" fmla="*/ 67 h 89"/>
              <a:gd name="T38" fmla="*/ 68 w 84"/>
              <a:gd name="T39" fmla="*/ 82 h 89"/>
              <a:gd name="T40" fmla="*/ 74 w 84"/>
              <a:gd name="T41" fmla="*/ 67 h 89"/>
              <a:gd name="T42" fmla="*/ 31 w 84"/>
              <a:gd name="T43" fmla="*/ 34 h 89"/>
              <a:gd name="T44" fmla="*/ 21 w 84"/>
              <a:gd name="T45" fmla="*/ 30 h 89"/>
              <a:gd name="T46" fmla="*/ 21 w 84"/>
              <a:gd name="T47" fmla="*/ 59 h 89"/>
              <a:gd name="T48" fmla="*/ 31 w 84"/>
              <a:gd name="T49" fmla="*/ 55 h 89"/>
              <a:gd name="T50" fmla="*/ 31 w 84"/>
              <a:gd name="T51" fmla="*/ 34 h 89"/>
              <a:gd name="T52" fmla="*/ 68 w 84"/>
              <a:gd name="T53" fmla="*/ 7 h 89"/>
              <a:gd name="T54" fmla="*/ 60 w 84"/>
              <a:gd name="T55" fmla="*/ 16 h 89"/>
              <a:gd name="T56" fmla="*/ 61 w 84"/>
              <a:gd name="T57" fmla="*/ 20 h 89"/>
              <a:gd name="T58" fmla="*/ 61 w 84"/>
              <a:gd name="T59" fmla="*/ 20 h 89"/>
              <a:gd name="T60" fmla="*/ 62 w 84"/>
              <a:gd name="T61" fmla="*/ 22 h 89"/>
              <a:gd name="T62" fmla="*/ 77 w 84"/>
              <a:gd name="T63" fmla="*/ 1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4" h="89">
                <a:moveTo>
                  <a:pt x="68" y="58"/>
                </a:moveTo>
                <a:cubicBezTo>
                  <a:pt x="72" y="58"/>
                  <a:pt x="76" y="60"/>
                  <a:pt x="79" y="63"/>
                </a:cubicBezTo>
                <a:cubicBezTo>
                  <a:pt x="79" y="63"/>
                  <a:pt x="79" y="63"/>
                  <a:pt x="79" y="63"/>
                </a:cubicBezTo>
                <a:cubicBezTo>
                  <a:pt x="79" y="63"/>
                  <a:pt x="79" y="63"/>
                  <a:pt x="79" y="63"/>
                </a:cubicBezTo>
                <a:cubicBezTo>
                  <a:pt x="82" y="65"/>
                  <a:pt x="84" y="69"/>
                  <a:pt x="84" y="73"/>
                </a:cubicBezTo>
                <a:cubicBezTo>
                  <a:pt x="84" y="82"/>
                  <a:pt x="77" y="89"/>
                  <a:pt x="68" y="89"/>
                </a:cubicBezTo>
                <a:cubicBezTo>
                  <a:pt x="60" y="89"/>
                  <a:pt x="53" y="82"/>
                  <a:pt x="53" y="73"/>
                </a:cubicBezTo>
                <a:cubicBezTo>
                  <a:pt x="53" y="72"/>
                  <a:pt x="53" y="70"/>
                  <a:pt x="54" y="68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6" y="59"/>
                </a:cubicBezTo>
                <a:cubicBezTo>
                  <a:pt x="36" y="60"/>
                  <a:pt x="36" y="60"/>
                  <a:pt x="36" y="60"/>
                </a:cubicBezTo>
                <a:cubicBezTo>
                  <a:pt x="32" y="63"/>
                  <a:pt x="27" y="66"/>
                  <a:pt x="21" y="66"/>
                </a:cubicBezTo>
                <a:cubicBezTo>
                  <a:pt x="10" y="66"/>
                  <a:pt x="0" y="56"/>
                  <a:pt x="0" y="44"/>
                </a:cubicBezTo>
                <a:cubicBezTo>
                  <a:pt x="0" y="33"/>
                  <a:pt x="10" y="23"/>
                  <a:pt x="21" y="23"/>
                </a:cubicBezTo>
                <a:cubicBezTo>
                  <a:pt x="27" y="23"/>
                  <a:pt x="33" y="26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54" y="21"/>
                  <a:pt x="54" y="21"/>
                  <a:pt x="54" y="21"/>
                </a:cubicBezTo>
                <a:cubicBezTo>
                  <a:pt x="53" y="19"/>
                  <a:pt x="53" y="17"/>
                  <a:pt x="53" y="16"/>
                </a:cubicBezTo>
                <a:cubicBezTo>
                  <a:pt x="53" y="7"/>
                  <a:pt x="60" y="0"/>
                  <a:pt x="68" y="0"/>
                </a:cubicBezTo>
                <a:cubicBezTo>
                  <a:pt x="77" y="0"/>
                  <a:pt x="84" y="7"/>
                  <a:pt x="84" y="16"/>
                </a:cubicBezTo>
                <a:cubicBezTo>
                  <a:pt x="84" y="24"/>
                  <a:pt x="77" y="31"/>
                  <a:pt x="68" y="31"/>
                </a:cubicBezTo>
                <a:cubicBezTo>
                  <a:pt x="64" y="31"/>
                  <a:pt x="60" y="29"/>
                  <a:pt x="57" y="26"/>
                </a:cubicBezTo>
                <a:cubicBezTo>
                  <a:pt x="57" y="26"/>
                  <a:pt x="57" y="26"/>
                  <a:pt x="57" y="26"/>
                </a:cubicBezTo>
                <a:cubicBezTo>
                  <a:pt x="41" y="36"/>
                  <a:pt x="41" y="36"/>
                  <a:pt x="41" y="36"/>
                </a:cubicBezTo>
                <a:cubicBezTo>
                  <a:pt x="42" y="39"/>
                  <a:pt x="42" y="42"/>
                  <a:pt x="42" y="44"/>
                </a:cubicBezTo>
                <a:cubicBezTo>
                  <a:pt x="42" y="47"/>
                  <a:pt x="42" y="50"/>
                  <a:pt x="41" y="53"/>
                </a:cubicBezTo>
                <a:cubicBezTo>
                  <a:pt x="57" y="63"/>
                  <a:pt x="57" y="63"/>
                  <a:pt x="57" y="63"/>
                </a:cubicBezTo>
                <a:cubicBezTo>
                  <a:pt x="57" y="63"/>
                  <a:pt x="57" y="63"/>
                  <a:pt x="57" y="63"/>
                </a:cubicBezTo>
                <a:cubicBezTo>
                  <a:pt x="57" y="63"/>
                  <a:pt x="57" y="63"/>
                  <a:pt x="57" y="63"/>
                </a:cubicBezTo>
                <a:cubicBezTo>
                  <a:pt x="57" y="62"/>
                  <a:pt x="57" y="62"/>
                  <a:pt x="57" y="62"/>
                </a:cubicBezTo>
                <a:cubicBezTo>
                  <a:pt x="60" y="60"/>
                  <a:pt x="64" y="58"/>
                  <a:pt x="68" y="58"/>
                </a:cubicBezTo>
                <a:close/>
                <a:moveTo>
                  <a:pt x="74" y="67"/>
                </a:moveTo>
                <a:cubicBezTo>
                  <a:pt x="74" y="67"/>
                  <a:pt x="74" y="67"/>
                  <a:pt x="74" y="67"/>
                </a:cubicBezTo>
                <a:cubicBezTo>
                  <a:pt x="73" y="66"/>
                  <a:pt x="71" y="65"/>
                  <a:pt x="68" y="65"/>
                </a:cubicBezTo>
                <a:cubicBezTo>
                  <a:pt x="66" y="65"/>
                  <a:pt x="64" y="66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1" y="69"/>
                  <a:pt x="60" y="71"/>
                  <a:pt x="60" y="73"/>
                </a:cubicBezTo>
                <a:cubicBezTo>
                  <a:pt x="60" y="78"/>
                  <a:pt x="63" y="82"/>
                  <a:pt x="68" y="82"/>
                </a:cubicBezTo>
                <a:cubicBezTo>
                  <a:pt x="73" y="82"/>
                  <a:pt x="77" y="78"/>
                  <a:pt x="77" y="73"/>
                </a:cubicBezTo>
                <a:cubicBezTo>
                  <a:pt x="77" y="71"/>
                  <a:pt x="76" y="69"/>
                  <a:pt x="74" y="67"/>
                </a:cubicBezTo>
                <a:cubicBezTo>
                  <a:pt x="74" y="67"/>
                  <a:pt x="74" y="67"/>
                  <a:pt x="74" y="67"/>
                </a:cubicBezTo>
                <a:close/>
                <a:moveTo>
                  <a:pt x="31" y="34"/>
                </a:moveTo>
                <a:cubicBezTo>
                  <a:pt x="31" y="34"/>
                  <a:pt x="31" y="34"/>
                  <a:pt x="31" y="34"/>
                </a:cubicBezTo>
                <a:cubicBezTo>
                  <a:pt x="29" y="32"/>
                  <a:pt x="25" y="30"/>
                  <a:pt x="21" y="30"/>
                </a:cubicBezTo>
                <a:cubicBezTo>
                  <a:pt x="14" y="30"/>
                  <a:pt x="7" y="37"/>
                  <a:pt x="7" y="44"/>
                </a:cubicBezTo>
                <a:cubicBezTo>
                  <a:pt x="7" y="52"/>
                  <a:pt x="14" y="59"/>
                  <a:pt x="21" y="59"/>
                </a:cubicBezTo>
                <a:cubicBezTo>
                  <a:pt x="25" y="59"/>
                  <a:pt x="29" y="57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4" y="52"/>
                  <a:pt x="36" y="48"/>
                  <a:pt x="36" y="44"/>
                </a:cubicBezTo>
                <a:cubicBezTo>
                  <a:pt x="36" y="41"/>
                  <a:pt x="34" y="37"/>
                  <a:pt x="31" y="34"/>
                </a:cubicBezTo>
                <a:cubicBezTo>
                  <a:pt x="31" y="34"/>
                  <a:pt x="31" y="34"/>
                  <a:pt x="31" y="34"/>
                </a:cubicBezTo>
                <a:close/>
                <a:moveTo>
                  <a:pt x="68" y="7"/>
                </a:moveTo>
                <a:cubicBezTo>
                  <a:pt x="68" y="7"/>
                  <a:pt x="68" y="7"/>
                  <a:pt x="68" y="7"/>
                </a:cubicBezTo>
                <a:cubicBezTo>
                  <a:pt x="63" y="7"/>
                  <a:pt x="60" y="11"/>
                  <a:pt x="60" y="16"/>
                </a:cubicBezTo>
                <a:cubicBezTo>
                  <a:pt x="60" y="17"/>
                  <a:pt x="60" y="19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1"/>
                  <a:pt x="62" y="21"/>
                  <a:pt x="62" y="21"/>
                </a:cubicBezTo>
                <a:cubicBezTo>
                  <a:pt x="62" y="22"/>
                  <a:pt x="62" y="22"/>
                  <a:pt x="62" y="22"/>
                </a:cubicBezTo>
                <a:cubicBezTo>
                  <a:pt x="64" y="23"/>
                  <a:pt x="66" y="24"/>
                  <a:pt x="68" y="24"/>
                </a:cubicBezTo>
                <a:cubicBezTo>
                  <a:pt x="73" y="24"/>
                  <a:pt x="77" y="20"/>
                  <a:pt x="77" y="16"/>
                </a:cubicBezTo>
                <a:cubicBezTo>
                  <a:pt x="77" y="11"/>
                  <a:pt x="73" y="7"/>
                  <a:pt x="68" y="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02422" tIns="51211" rIns="102422" bIns="51211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C1EFF8B4-893C-4B19-AECE-8C996E56599B}"/>
              </a:ext>
            </a:extLst>
          </p:cNvPr>
          <p:cNvSpPr>
            <a:spLocks noEditPoints="1"/>
          </p:cNvSpPr>
          <p:nvPr/>
        </p:nvSpPr>
        <p:spPr bwMode="auto">
          <a:xfrm>
            <a:off x="4622783" y="5783274"/>
            <a:ext cx="224432" cy="224432"/>
          </a:xfrm>
          <a:custGeom>
            <a:avLst/>
            <a:gdLst>
              <a:gd name="T0" fmla="*/ 44 w 89"/>
              <a:gd name="T1" fmla="*/ 0 h 89"/>
              <a:gd name="T2" fmla="*/ 76 w 89"/>
              <a:gd name="T3" fmla="*/ 14 h 89"/>
              <a:gd name="T4" fmla="*/ 76 w 89"/>
              <a:gd name="T5" fmla="*/ 14 h 89"/>
              <a:gd name="T6" fmla="*/ 89 w 89"/>
              <a:gd name="T7" fmla="*/ 45 h 89"/>
              <a:gd name="T8" fmla="*/ 76 w 89"/>
              <a:gd name="T9" fmla="*/ 76 h 89"/>
              <a:gd name="T10" fmla="*/ 75 w 89"/>
              <a:gd name="T11" fmla="*/ 77 h 89"/>
              <a:gd name="T12" fmla="*/ 44 w 89"/>
              <a:gd name="T13" fmla="*/ 89 h 89"/>
              <a:gd name="T14" fmla="*/ 13 w 89"/>
              <a:gd name="T15" fmla="*/ 76 h 89"/>
              <a:gd name="T16" fmla="*/ 13 w 89"/>
              <a:gd name="T17" fmla="*/ 76 h 89"/>
              <a:gd name="T18" fmla="*/ 0 w 89"/>
              <a:gd name="T19" fmla="*/ 45 h 89"/>
              <a:gd name="T20" fmla="*/ 13 w 89"/>
              <a:gd name="T21" fmla="*/ 14 h 89"/>
              <a:gd name="T22" fmla="*/ 13 w 89"/>
              <a:gd name="T23" fmla="*/ 14 h 89"/>
              <a:gd name="T24" fmla="*/ 13 w 89"/>
              <a:gd name="T25" fmla="*/ 14 h 89"/>
              <a:gd name="T26" fmla="*/ 13 w 89"/>
              <a:gd name="T27" fmla="*/ 14 h 89"/>
              <a:gd name="T28" fmla="*/ 44 w 89"/>
              <a:gd name="T29" fmla="*/ 0 h 89"/>
              <a:gd name="T30" fmla="*/ 64 w 89"/>
              <a:gd name="T31" fmla="*/ 42 h 89"/>
              <a:gd name="T32" fmla="*/ 64 w 89"/>
              <a:gd name="T33" fmla="*/ 42 h 89"/>
              <a:gd name="T34" fmla="*/ 48 w 89"/>
              <a:gd name="T35" fmla="*/ 42 h 89"/>
              <a:gd name="T36" fmla="*/ 48 w 89"/>
              <a:gd name="T37" fmla="*/ 14 h 89"/>
              <a:gd name="T38" fmla="*/ 44 w 89"/>
              <a:gd name="T39" fmla="*/ 11 h 89"/>
              <a:gd name="T40" fmla="*/ 41 w 89"/>
              <a:gd name="T41" fmla="*/ 14 h 89"/>
              <a:gd name="T42" fmla="*/ 41 w 89"/>
              <a:gd name="T43" fmla="*/ 45 h 89"/>
              <a:gd name="T44" fmla="*/ 41 w 89"/>
              <a:gd name="T45" fmla="*/ 45 h 89"/>
              <a:gd name="T46" fmla="*/ 44 w 89"/>
              <a:gd name="T47" fmla="*/ 48 h 89"/>
              <a:gd name="T48" fmla="*/ 64 w 89"/>
              <a:gd name="T49" fmla="*/ 48 h 89"/>
              <a:gd name="T50" fmla="*/ 67 w 89"/>
              <a:gd name="T51" fmla="*/ 45 h 89"/>
              <a:gd name="T52" fmla="*/ 64 w 89"/>
              <a:gd name="T53" fmla="*/ 42 h 89"/>
              <a:gd name="T54" fmla="*/ 71 w 89"/>
              <a:gd name="T55" fmla="*/ 18 h 89"/>
              <a:gd name="T56" fmla="*/ 71 w 89"/>
              <a:gd name="T57" fmla="*/ 18 h 89"/>
              <a:gd name="T58" fmla="*/ 44 w 89"/>
              <a:gd name="T59" fmla="*/ 7 h 89"/>
              <a:gd name="T60" fmla="*/ 18 w 89"/>
              <a:gd name="T61" fmla="*/ 18 h 89"/>
              <a:gd name="T62" fmla="*/ 18 w 89"/>
              <a:gd name="T63" fmla="*/ 18 h 89"/>
              <a:gd name="T64" fmla="*/ 7 w 89"/>
              <a:gd name="T65" fmla="*/ 45 h 89"/>
              <a:gd name="T66" fmla="*/ 18 w 89"/>
              <a:gd name="T67" fmla="*/ 72 h 89"/>
              <a:gd name="T68" fmla="*/ 18 w 89"/>
              <a:gd name="T69" fmla="*/ 72 h 89"/>
              <a:gd name="T70" fmla="*/ 18 w 89"/>
              <a:gd name="T71" fmla="*/ 72 h 89"/>
              <a:gd name="T72" fmla="*/ 44 w 89"/>
              <a:gd name="T73" fmla="*/ 83 h 89"/>
              <a:gd name="T74" fmla="*/ 71 w 89"/>
              <a:gd name="T75" fmla="*/ 72 h 89"/>
              <a:gd name="T76" fmla="*/ 71 w 89"/>
              <a:gd name="T77" fmla="*/ 72 h 89"/>
              <a:gd name="T78" fmla="*/ 82 w 89"/>
              <a:gd name="T79" fmla="*/ 45 h 89"/>
              <a:gd name="T80" fmla="*/ 71 w 89"/>
              <a:gd name="T81" fmla="*/ 18 h 89"/>
              <a:gd name="T82" fmla="*/ 71 w 89"/>
              <a:gd name="T83" fmla="*/ 18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9" h="89">
                <a:moveTo>
                  <a:pt x="44" y="0"/>
                </a:moveTo>
                <a:cubicBezTo>
                  <a:pt x="56" y="0"/>
                  <a:pt x="68" y="5"/>
                  <a:pt x="76" y="14"/>
                </a:cubicBezTo>
                <a:cubicBezTo>
                  <a:pt x="76" y="14"/>
                  <a:pt x="76" y="14"/>
                  <a:pt x="76" y="14"/>
                </a:cubicBezTo>
                <a:cubicBezTo>
                  <a:pt x="84" y="22"/>
                  <a:pt x="89" y="33"/>
                  <a:pt x="89" y="45"/>
                </a:cubicBezTo>
                <a:cubicBezTo>
                  <a:pt x="89" y="57"/>
                  <a:pt x="84" y="68"/>
                  <a:pt x="76" y="76"/>
                </a:cubicBezTo>
                <a:cubicBezTo>
                  <a:pt x="75" y="77"/>
                  <a:pt x="75" y="77"/>
                  <a:pt x="75" y="77"/>
                </a:cubicBezTo>
                <a:cubicBezTo>
                  <a:pt x="67" y="84"/>
                  <a:pt x="56" y="89"/>
                  <a:pt x="44" y="89"/>
                </a:cubicBezTo>
                <a:cubicBezTo>
                  <a:pt x="32" y="89"/>
                  <a:pt x="21" y="84"/>
                  <a:pt x="13" y="76"/>
                </a:cubicBezTo>
                <a:cubicBezTo>
                  <a:pt x="13" y="76"/>
                  <a:pt x="13" y="76"/>
                  <a:pt x="13" y="76"/>
                </a:cubicBezTo>
                <a:cubicBezTo>
                  <a:pt x="5" y="68"/>
                  <a:pt x="0" y="57"/>
                  <a:pt x="0" y="45"/>
                </a:cubicBezTo>
                <a:cubicBezTo>
                  <a:pt x="0" y="33"/>
                  <a:pt x="5" y="22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21" y="5"/>
                  <a:pt x="32" y="0"/>
                  <a:pt x="44" y="0"/>
                </a:cubicBezTo>
                <a:close/>
                <a:moveTo>
                  <a:pt x="64" y="42"/>
                </a:moveTo>
                <a:cubicBezTo>
                  <a:pt x="64" y="42"/>
                  <a:pt x="64" y="42"/>
                  <a:pt x="64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2"/>
                  <a:pt x="46" y="11"/>
                  <a:pt x="44" y="11"/>
                </a:cubicBezTo>
                <a:cubicBezTo>
                  <a:pt x="42" y="11"/>
                  <a:pt x="41" y="12"/>
                  <a:pt x="41" y="14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2" y="48"/>
                  <a:pt x="44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5" y="48"/>
                  <a:pt x="67" y="47"/>
                  <a:pt x="67" y="45"/>
                </a:cubicBezTo>
                <a:cubicBezTo>
                  <a:pt x="67" y="43"/>
                  <a:pt x="65" y="42"/>
                  <a:pt x="64" y="42"/>
                </a:cubicBezTo>
                <a:close/>
                <a:moveTo>
                  <a:pt x="71" y="18"/>
                </a:moveTo>
                <a:cubicBezTo>
                  <a:pt x="71" y="18"/>
                  <a:pt x="71" y="18"/>
                  <a:pt x="71" y="18"/>
                </a:cubicBezTo>
                <a:cubicBezTo>
                  <a:pt x="64" y="12"/>
                  <a:pt x="55" y="7"/>
                  <a:pt x="44" y="7"/>
                </a:cubicBezTo>
                <a:cubicBezTo>
                  <a:pt x="34" y="7"/>
                  <a:pt x="24" y="12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1" y="25"/>
                  <a:pt x="7" y="35"/>
                  <a:pt x="7" y="45"/>
                </a:cubicBezTo>
                <a:cubicBezTo>
                  <a:pt x="7" y="55"/>
                  <a:pt x="11" y="65"/>
                  <a:pt x="18" y="72"/>
                </a:cubicBezTo>
                <a:cubicBezTo>
                  <a:pt x="18" y="72"/>
                  <a:pt x="18" y="72"/>
                  <a:pt x="18" y="72"/>
                </a:cubicBezTo>
                <a:cubicBezTo>
                  <a:pt x="18" y="72"/>
                  <a:pt x="18" y="72"/>
                  <a:pt x="18" y="72"/>
                </a:cubicBezTo>
                <a:cubicBezTo>
                  <a:pt x="24" y="78"/>
                  <a:pt x="34" y="83"/>
                  <a:pt x="44" y="83"/>
                </a:cubicBezTo>
                <a:cubicBezTo>
                  <a:pt x="54" y="83"/>
                  <a:pt x="64" y="78"/>
                  <a:pt x="71" y="72"/>
                </a:cubicBezTo>
                <a:cubicBezTo>
                  <a:pt x="71" y="72"/>
                  <a:pt x="71" y="72"/>
                  <a:pt x="71" y="72"/>
                </a:cubicBezTo>
                <a:cubicBezTo>
                  <a:pt x="78" y="65"/>
                  <a:pt x="82" y="55"/>
                  <a:pt x="82" y="45"/>
                </a:cubicBezTo>
                <a:cubicBezTo>
                  <a:pt x="82" y="35"/>
                  <a:pt x="78" y="25"/>
                  <a:pt x="71" y="18"/>
                </a:cubicBezTo>
                <a:cubicBezTo>
                  <a:pt x="71" y="18"/>
                  <a:pt x="71" y="18"/>
                  <a:pt x="71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02422" tIns="51211" rIns="102422" bIns="51211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7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A2FB271-C44D-40BF-880F-A7A103081E7F}"/>
              </a:ext>
            </a:extLst>
          </p:cNvPr>
          <p:cNvGrpSpPr/>
          <p:nvPr/>
        </p:nvGrpSpPr>
        <p:grpSpPr>
          <a:xfrm>
            <a:off x="8129406" y="4734514"/>
            <a:ext cx="1323078" cy="1355013"/>
            <a:chOff x="8436567" y="1759143"/>
            <a:chExt cx="1323384" cy="135532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BC26228-63BE-452D-9677-34ACED2F5272}"/>
                </a:ext>
              </a:extLst>
            </p:cNvPr>
            <p:cNvSpPr/>
            <p:nvPr/>
          </p:nvSpPr>
          <p:spPr>
            <a:xfrm>
              <a:off x="8495069" y="1759143"/>
              <a:ext cx="1264882" cy="135532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8B49333-EE5C-4A61-B5E9-17F9C86F473D}"/>
                </a:ext>
              </a:extLst>
            </p:cNvPr>
            <p:cNvSpPr/>
            <p:nvPr/>
          </p:nvSpPr>
          <p:spPr>
            <a:xfrm rot="5400000" flipV="1">
              <a:off x="8658988" y="2229881"/>
              <a:ext cx="937042" cy="652068"/>
            </a:xfrm>
            <a:custGeom>
              <a:avLst/>
              <a:gdLst>
                <a:gd name="connsiteX0" fmla="*/ 0 w 1852554"/>
                <a:gd name="connsiteY0" fmla="*/ 0 h 1289147"/>
                <a:gd name="connsiteX1" fmla="*/ 1217270 w 1852554"/>
                <a:gd name="connsiteY1" fmla="*/ 314537 h 1289147"/>
                <a:gd name="connsiteX2" fmla="*/ 1344546 w 1852554"/>
                <a:gd name="connsiteY2" fmla="*/ 317321 h 1289147"/>
                <a:gd name="connsiteX3" fmla="*/ 1344546 w 1852554"/>
                <a:gd name="connsiteY3" fmla="*/ 131780 h 1289147"/>
                <a:gd name="connsiteX4" fmla="*/ 1852554 w 1852554"/>
                <a:gd name="connsiteY4" fmla="*/ 652226 h 1289147"/>
                <a:gd name="connsiteX5" fmla="*/ 1344546 w 1852554"/>
                <a:gd name="connsiteY5" fmla="*/ 1172672 h 1289147"/>
                <a:gd name="connsiteX6" fmla="*/ 1344546 w 1852554"/>
                <a:gd name="connsiteY6" fmla="*/ 971827 h 1289147"/>
                <a:gd name="connsiteX7" fmla="*/ 1217270 w 1852554"/>
                <a:gd name="connsiteY7" fmla="*/ 974610 h 1289147"/>
                <a:gd name="connsiteX8" fmla="*/ 0 w 1852554"/>
                <a:gd name="connsiteY8" fmla="*/ 1289147 h 128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2554" h="1289147">
                  <a:moveTo>
                    <a:pt x="0" y="0"/>
                  </a:moveTo>
                  <a:cubicBezTo>
                    <a:pt x="0" y="0"/>
                    <a:pt x="513808" y="281531"/>
                    <a:pt x="1217270" y="314537"/>
                  </a:cubicBezTo>
                  <a:lnTo>
                    <a:pt x="1344546" y="317321"/>
                  </a:lnTo>
                  <a:lnTo>
                    <a:pt x="1344546" y="131780"/>
                  </a:lnTo>
                  <a:lnTo>
                    <a:pt x="1852554" y="652226"/>
                  </a:lnTo>
                  <a:lnTo>
                    <a:pt x="1344546" y="1172672"/>
                  </a:lnTo>
                  <a:lnTo>
                    <a:pt x="1344546" y="971827"/>
                  </a:lnTo>
                  <a:lnTo>
                    <a:pt x="1217270" y="974610"/>
                  </a:lnTo>
                  <a:cubicBezTo>
                    <a:pt x="513808" y="1007616"/>
                    <a:pt x="0" y="1289147"/>
                    <a:pt x="0" y="128914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5000"/>
                    <a:alpha val="70000"/>
                  </a:schemeClr>
                </a:gs>
                <a:gs pos="95000">
                  <a:schemeClr val="tx2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20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纤度">
              <a:extLst>
                <a:ext uri="{FF2B5EF4-FFF2-40B4-BE49-F238E27FC236}">
                  <a16:creationId xmlns:a16="http://schemas.microsoft.com/office/drawing/2014/main" id="{BC661DAB-8A5F-4D39-BF92-F982AEA73898}"/>
                </a:ext>
              </a:extLst>
            </p:cNvPr>
            <p:cNvSpPr txBox="1"/>
            <p:nvPr/>
          </p:nvSpPr>
          <p:spPr>
            <a:xfrm>
              <a:off x="8436567" y="2277398"/>
              <a:ext cx="1194816" cy="501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228600">
                <a:defRPr sz="2000" b="0" i="0">
                  <a:latin typeface="Arial"/>
                  <a:ea typeface="FZLanTingHei2-GBK"/>
                  <a:cs typeface="FZLanTingHei2-GBK"/>
                  <a:sym typeface="FZLanTingHei2-GBK"/>
                </a:defRPr>
              </a:lvl1pPr>
            </a:lstStyle>
            <a:p>
              <a:pPr marL="0" marR="0" lvl="0" indent="228600" algn="ctr" defTabSz="611235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9002F"/>
                  </a:solidFill>
                  <a:effectLst/>
                  <a:uLnTx/>
                  <a:uFillTx/>
                  <a:latin typeface="Arial" panose="020B0604020202020204" pitchFamily="34" charset="0"/>
                  <a:sym typeface="FZLanTingHei2-GBK"/>
                </a:rPr>
                <a:t>17.7%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9002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sym typeface="FZLanTingHei2-GBK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E109F2B-627A-4671-861A-806174E6575F}"/>
                </a:ext>
              </a:extLst>
            </p:cNvPr>
            <p:cNvSpPr txBox="1"/>
            <p:nvPr/>
          </p:nvSpPr>
          <p:spPr>
            <a:xfrm>
              <a:off x="8664745" y="1823360"/>
              <a:ext cx="92552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 defTabSz="914400" fontAlgn="ctr">
                <a:spcBef>
                  <a:spcPts val="1170"/>
                </a:spcBef>
                <a:defRPr/>
              </a:pPr>
              <a:r>
                <a:rPr lang="kk-KZ" sz="1400" dirty="0"/>
                <a:t>Средняя задержка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1B1B3E-F869-4584-9D75-93216D9E8A97}"/>
              </a:ext>
            </a:extLst>
          </p:cNvPr>
          <p:cNvGrpSpPr/>
          <p:nvPr/>
        </p:nvGrpSpPr>
        <p:grpSpPr>
          <a:xfrm>
            <a:off x="9686362" y="4731338"/>
            <a:ext cx="1323078" cy="1358188"/>
            <a:chOff x="9993884" y="1755967"/>
            <a:chExt cx="1323384" cy="135850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FAC90D5-948A-4848-8A28-AD0504C9DFF1}"/>
                </a:ext>
              </a:extLst>
            </p:cNvPr>
            <p:cNvSpPr/>
            <p:nvPr/>
          </p:nvSpPr>
          <p:spPr>
            <a:xfrm>
              <a:off x="10052386" y="1759143"/>
              <a:ext cx="1264882" cy="135532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ACE0A94-6241-4802-923A-B7ABA3D990D4}"/>
                </a:ext>
              </a:extLst>
            </p:cNvPr>
            <p:cNvSpPr/>
            <p:nvPr/>
          </p:nvSpPr>
          <p:spPr>
            <a:xfrm rot="16200000">
              <a:off x="10216305" y="2229881"/>
              <a:ext cx="937042" cy="652068"/>
            </a:xfrm>
            <a:custGeom>
              <a:avLst/>
              <a:gdLst>
                <a:gd name="connsiteX0" fmla="*/ 0 w 1852554"/>
                <a:gd name="connsiteY0" fmla="*/ 0 h 1289147"/>
                <a:gd name="connsiteX1" fmla="*/ 1217270 w 1852554"/>
                <a:gd name="connsiteY1" fmla="*/ 314537 h 1289147"/>
                <a:gd name="connsiteX2" fmla="*/ 1344546 w 1852554"/>
                <a:gd name="connsiteY2" fmla="*/ 317321 h 1289147"/>
                <a:gd name="connsiteX3" fmla="*/ 1344546 w 1852554"/>
                <a:gd name="connsiteY3" fmla="*/ 131780 h 1289147"/>
                <a:gd name="connsiteX4" fmla="*/ 1852554 w 1852554"/>
                <a:gd name="connsiteY4" fmla="*/ 652226 h 1289147"/>
                <a:gd name="connsiteX5" fmla="*/ 1344546 w 1852554"/>
                <a:gd name="connsiteY5" fmla="*/ 1172672 h 1289147"/>
                <a:gd name="connsiteX6" fmla="*/ 1344546 w 1852554"/>
                <a:gd name="connsiteY6" fmla="*/ 971827 h 1289147"/>
                <a:gd name="connsiteX7" fmla="*/ 1217270 w 1852554"/>
                <a:gd name="connsiteY7" fmla="*/ 974610 h 1289147"/>
                <a:gd name="connsiteX8" fmla="*/ 0 w 1852554"/>
                <a:gd name="connsiteY8" fmla="*/ 1289147 h 128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2554" h="1289147">
                  <a:moveTo>
                    <a:pt x="0" y="0"/>
                  </a:moveTo>
                  <a:cubicBezTo>
                    <a:pt x="0" y="0"/>
                    <a:pt x="513808" y="281531"/>
                    <a:pt x="1217270" y="314537"/>
                  </a:cubicBezTo>
                  <a:lnTo>
                    <a:pt x="1344546" y="317321"/>
                  </a:lnTo>
                  <a:lnTo>
                    <a:pt x="1344546" y="131780"/>
                  </a:lnTo>
                  <a:lnTo>
                    <a:pt x="1852554" y="652226"/>
                  </a:lnTo>
                  <a:lnTo>
                    <a:pt x="1344546" y="1172672"/>
                  </a:lnTo>
                  <a:lnTo>
                    <a:pt x="1344546" y="971827"/>
                  </a:lnTo>
                  <a:lnTo>
                    <a:pt x="1217270" y="974610"/>
                  </a:lnTo>
                  <a:cubicBezTo>
                    <a:pt x="513808" y="1007616"/>
                    <a:pt x="0" y="1289147"/>
                    <a:pt x="0" y="128914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5000"/>
                    <a:alpha val="70000"/>
                  </a:schemeClr>
                </a:gs>
                <a:gs pos="95000">
                  <a:schemeClr val="tx2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20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纤度">
              <a:extLst>
                <a:ext uri="{FF2B5EF4-FFF2-40B4-BE49-F238E27FC236}">
                  <a16:creationId xmlns:a16="http://schemas.microsoft.com/office/drawing/2014/main" id="{52520A9D-FC8F-4690-A20B-88BC32F93D1A}"/>
                </a:ext>
              </a:extLst>
            </p:cNvPr>
            <p:cNvSpPr txBox="1"/>
            <p:nvPr/>
          </p:nvSpPr>
          <p:spPr>
            <a:xfrm>
              <a:off x="9993884" y="2277398"/>
              <a:ext cx="1194816" cy="5017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228600">
                <a:defRPr sz="2000" b="0" i="0">
                  <a:latin typeface="Arial"/>
                  <a:ea typeface="FZLanTingHei2-GBK"/>
                  <a:cs typeface="FZLanTingHei2-GBK"/>
                  <a:sym typeface="FZLanTingHei2-GBK"/>
                </a:defRPr>
              </a:lvl1pPr>
            </a:lstStyle>
            <a:p>
              <a:pPr marL="0" marR="0" lvl="0" indent="228600" algn="ctr" defTabSz="611235" rtl="0" eaLnBrk="1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9002F"/>
                  </a:solidFill>
                  <a:effectLst/>
                  <a:uLnTx/>
                  <a:uFillTx/>
                  <a:latin typeface="Arial" panose="020B0604020202020204" pitchFamily="34" charset="0"/>
                  <a:sym typeface="FZLanTingHei2-GBK"/>
                </a:rPr>
                <a:t>15%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9002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sym typeface="FZLanTingHei2-GBK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406F4AD-61DB-43CF-9047-51EC81693EC7}"/>
                </a:ext>
              </a:extLst>
            </p:cNvPr>
            <p:cNvSpPr txBox="1"/>
            <p:nvPr/>
          </p:nvSpPr>
          <p:spPr>
            <a:xfrm>
              <a:off x="10068887" y="1755967"/>
              <a:ext cx="123187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 algn="ctr" defTabSz="914400" fontAlgn="ctr">
                <a:spcBef>
                  <a:spcPts val="1170"/>
                </a:spcBef>
                <a:defRPr/>
              </a:pPr>
              <a:r>
                <a:rPr lang="ru-RU" sz="1200" dirty="0"/>
                <a:t>Средняя скорость движения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FDCE5E8-EBCD-442D-8D7F-3D5573F242C6}"/>
              </a:ext>
            </a:extLst>
          </p:cNvPr>
          <p:cNvSpPr/>
          <p:nvPr/>
        </p:nvSpPr>
        <p:spPr>
          <a:xfrm>
            <a:off x="1303087" y="5373376"/>
            <a:ext cx="791655" cy="855667"/>
          </a:xfrm>
          <a:prstGeom prst="rect">
            <a:avLst/>
          </a:prstGeom>
          <a:noFill/>
          <a:ln w="6350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lIns="359859" rtlCol="0" anchor="ctr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0000"/>
              <a:buFontTx/>
              <a:buNone/>
              <a:tabLst/>
              <a:defRPr/>
            </a:pPr>
            <a:endParaRPr kumimoji="0" lang="en-US" altLang="zh-CN" sz="19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74FBBCB-F3E4-4652-87C4-BDD95DABA378}"/>
              </a:ext>
            </a:extLst>
          </p:cNvPr>
          <p:cNvSpPr/>
          <p:nvPr/>
        </p:nvSpPr>
        <p:spPr>
          <a:xfrm>
            <a:off x="1303087" y="4458797"/>
            <a:ext cx="791655" cy="855667"/>
          </a:xfrm>
          <a:prstGeom prst="rect">
            <a:avLst/>
          </a:prstGeom>
          <a:noFill/>
          <a:ln w="6350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lIns="359859" rtlCol="0" anchor="ctr">
            <a:noAutofit/>
          </a:bodyPr>
          <a:lstStyle/>
          <a:p>
            <a:pPr marL="0" marR="0" lvl="0" indent="0" algn="l" defTabSz="1218956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60000"/>
              <a:buFontTx/>
              <a:buNone/>
              <a:tabLst/>
              <a:defRPr/>
            </a:pPr>
            <a:endParaRPr kumimoji="0" lang="en-US" altLang="zh-CN" sz="1999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8B1EE457-4A63-45CB-ABF8-3DE57369C36E}"/>
              </a:ext>
            </a:extLst>
          </p:cNvPr>
          <p:cNvGrpSpPr/>
          <p:nvPr/>
        </p:nvGrpSpPr>
        <p:grpSpPr>
          <a:xfrm>
            <a:off x="288237" y="1073108"/>
            <a:ext cx="11117313" cy="3103496"/>
            <a:chOff x="276327" y="790533"/>
            <a:chExt cx="11117313" cy="3103496"/>
          </a:xfrm>
        </p:grpSpPr>
        <p:sp>
          <p:nvSpPr>
            <p:cNvPr id="113" name="文本框 7">
              <a:extLst>
                <a:ext uri="{FF2B5EF4-FFF2-40B4-BE49-F238E27FC236}">
                  <a16:creationId xmlns:a16="http://schemas.microsoft.com/office/drawing/2014/main" id="{E1532612-8881-459C-B9CD-11CBB7C2B439}"/>
                </a:ext>
              </a:extLst>
            </p:cNvPr>
            <p:cNvSpPr txBox="1"/>
            <p:nvPr/>
          </p:nvSpPr>
          <p:spPr>
            <a:xfrm>
              <a:off x="276327" y="817470"/>
              <a:ext cx="5933787" cy="3473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bg1"/>
                  </a:solidFill>
                  <a:latin typeface="Arial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lvl="0" algn="ctr" defTabSz="914400" font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600" dirty="0">
                  <a:solidFill>
                    <a:schemeClr val="tx1"/>
                  </a:solidFill>
                </a:rPr>
                <a:t>До: </a:t>
              </a:r>
              <a:r>
                <a:rPr lang="ru-RU" sz="1600" b="0" dirty="0">
                  <a:solidFill>
                    <a:schemeClr val="tx1"/>
                  </a:solidFill>
                </a:rPr>
                <a:t>Водители сами отсчитывают время </a:t>
              </a:r>
            </a:p>
            <a:p>
              <a:pPr lvl="0" algn="ctr" defTabSz="914400" font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600" b="0" dirty="0">
                  <a:solidFill>
                    <a:schemeClr val="tx1"/>
                  </a:solidFill>
                </a:rPr>
                <a:t>до смены сигнала</a:t>
              </a:r>
              <a:r>
                <a:rPr lang="ru-RU" b="0" dirty="0">
                  <a:solidFill>
                    <a:schemeClr val="tx1"/>
                  </a:solidFill>
                </a:rPr>
                <a:t>.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4" name="文本框 8">
              <a:extLst>
                <a:ext uri="{FF2B5EF4-FFF2-40B4-BE49-F238E27FC236}">
                  <a16:creationId xmlns:a16="http://schemas.microsoft.com/office/drawing/2014/main" id="{25F91606-A1CE-4B14-9778-520F8542844F}"/>
                </a:ext>
              </a:extLst>
            </p:cNvPr>
            <p:cNvSpPr txBox="1"/>
            <p:nvPr/>
          </p:nvSpPr>
          <p:spPr>
            <a:xfrm>
              <a:off x="6359728" y="790533"/>
              <a:ext cx="5033094" cy="3473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 font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ru-RU" sz="1600" b="1" dirty="0"/>
                <a:t>После:</a:t>
              </a:r>
              <a:r>
                <a:rPr lang="ru-RU" sz="1600" dirty="0"/>
                <a:t> Светофоры </a:t>
              </a:r>
              <a:r>
                <a:rPr lang="ru-RU" sz="1600" b="1" dirty="0"/>
                <a:t>сами считают количество автомобилей</a:t>
              </a:r>
              <a:r>
                <a:rPr lang="ru-RU" sz="1600" dirty="0"/>
                <a:t>, и только потом переключаются.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8B9B9036-C47A-4554-8484-1A22B67559A7}"/>
                </a:ext>
              </a:extLst>
            </p:cNvPr>
            <p:cNvGrpSpPr/>
            <p:nvPr/>
          </p:nvGrpSpPr>
          <p:grpSpPr>
            <a:xfrm>
              <a:off x="749622" y="1385876"/>
              <a:ext cx="4912995" cy="2508153"/>
              <a:chOff x="1413163" y="1959145"/>
              <a:chExt cx="3841685" cy="2602519"/>
            </a:xfrm>
          </p:grpSpPr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CA9A7041-2E5B-4AB0-86F5-E756F25DE0C7}"/>
                  </a:ext>
                </a:extLst>
              </p:cNvPr>
              <p:cNvSpPr/>
              <p:nvPr/>
            </p:nvSpPr>
            <p:spPr>
              <a:xfrm rot="5400000">
                <a:off x="2048634" y="1360067"/>
                <a:ext cx="2570158" cy="3789133"/>
              </a:xfrm>
              <a:prstGeom prst="rect">
                <a:avLst/>
              </a:prstGeom>
              <a:noFill/>
              <a:ln w="3175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347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Microsoft YaHei" charset="-122"/>
                </a:endParaRPr>
              </a:p>
            </p:txBody>
          </p: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F657F933-C6DB-4369-BB50-9A80336250CA}"/>
                  </a:ext>
                </a:extLst>
              </p:cNvPr>
              <p:cNvGrpSpPr/>
              <p:nvPr/>
            </p:nvGrpSpPr>
            <p:grpSpPr>
              <a:xfrm rot="5400000">
                <a:off x="3839502" y="3146318"/>
                <a:ext cx="2602519" cy="228173"/>
                <a:chOff x="9226495" y="1347214"/>
                <a:chExt cx="2574643" cy="399650"/>
              </a:xfrm>
              <a:solidFill>
                <a:schemeClr val="bg1"/>
              </a:solidFill>
            </p:grpSpPr>
            <p:sp>
              <p:nvSpPr>
                <p:cNvPr id="134" name="半闭框 133">
                  <a:extLst>
                    <a:ext uri="{FF2B5EF4-FFF2-40B4-BE49-F238E27FC236}">
                      <a16:creationId xmlns:a16="http://schemas.microsoft.com/office/drawing/2014/main" id="{B68D6B07-32DC-422B-9275-F82B9F399F42}"/>
                    </a:ext>
                  </a:extLst>
                </p:cNvPr>
                <p:cNvSpPr/>
                <p:nvPr/>
              </p:nvSpPr>
              <p:spPr>
                <a:xfrm>
                  <a:off x="9226495" y="1358999"/>
                  <a:ext cx="222959" cy="387865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78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5" name="半闭框 134">
                  <a:extLst>
                    <a:ext uri="{FF2B5EF4-FFF2-40B4-BE49-F238E27FC236}">
                      <a16:creationId xmlns:a16="http://schemas.microsoft.com/office/drawing/2014/main" id="{4C421CAA-9C19-451B-98A1-14D6FF023075}"/>
                    </a:ext>
                  </a:extLst>
                </p:cNvPr>
                <p:cNvSpPr/>
                <p:nvPr/>
              </p:nvSpPr>
              <p:spPr>
                <a:xfrm rot="5400000">
                  <a:off x="11495726" y="1429667"/>
                  <a:ext cx="387865" cy="22295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78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31" name="组合 130">
                <a:extLst>
                  <a:ext uri="{FF2B5EF4-FFF2-40B4-BE49-F238E27FC236}">
                    <a16:creationId xmlns:a16="http://schemas.microsoft.com/office/drawing/2014/main" id="{2BCD316E-C1BE-416F-BCFA-B21DEB6D5DF8}"/>
                  </a:ext>
                </a:extLst>
              </p:cNvPr>
              <p:cNvGrpSpPr/>
              <p:nvPr/>
            </p:nvGrpSpPr>
            <p:grpSpPr>
              <a:xfrm rot="5400000" flipV="1">
                <a:off x="227282" y="3145026"/>
                <a:ext cx="2602519" cy="230757"/>
                <a:chOff x="9226495" y="1329784"/>
                <a:chExt cx="2574643" cy="404177"/>
              </a:xfrm>
              <a:solidFill>
                <a:schemeClr val="bg1"/>
              </a:solidFill>
            </p:grpSpPr>
            <p:sp>
              <p:nvSpPr>
                <p:cNvPr id="132" name="半闭框 131">
                  <a:extLst>
                    <a:ext uri="{FF2B5EF4-FFF2-40B4-BE49-F238E27FC236}">
                      <a16:creationId xmlns:a16="http://schemas.microsoft.com/office/drawing/2014/main" id="{70615C7E-A4B7-4354-8B6C-36F663C5C850}"/>
                    </a:ext>
                  </a:extLst>
                </p:cNvPr>
                <p:cNvSpPr/>
                <p:nvPr/>
              </p:nvSpPr>
              <p:spPr>
                <a:xfrm>
                  <a:off x="9226495" y="1346096"/>
                  <a:ext cx="222959" cy="387865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78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33" name="半闭框 132">
                  <a:extLst>
                    <a:ext uri="{FF2B5EF4-FFF2-40B4-BE49-F238E27FC236}">
                      <a16:creationId xmlns:a16="http://schemas.microsoft.com/office/drawing/2014/main" id="{1B8CC82D-FCB7-4B1F-B42E-5CE185EFD4AC}"/>
                    </a:ext>
                  </a:extLst>
                </p:cNvPr>
                <p:cNvSpPr/>
                <p:nvPr/>
              </p:nvSpPr>
              <p:spPr>
                <a:xfrm rot="5400000">
                  <a:off x="11495726" y="1412237"/>
                  <a:ext cx="387865" cy="22295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78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E9E87EAD-3B8B-42EC-BB90-6DD4E545F1D2}"/>
                </a:ext>
              </a:extLst>
            </p:cNvPr>
            <p:cNvGrpSpPr/>
            <p:nvPr/>
          </p:nvGrpSpPr>
          <p:grpSpPr>
            <a:xfrm>
              <a:off x="6460853" y="1362980"/>
              <a:ext cx="4932787" cy="2531049"/>
              <a:chOff x="1450713" y="3237249"/>
              <a:chExt cx="3842323" cy="1450218"/>
            </a:xfrm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B4BF5512-86AB-4702-A9A6-455DF0761050}"/>
                  </a:ext>
                </a:extLst>
              </p:cNvPr>
              <p:cNvSpPr/>
              <p:nvPr/>
            </p:nvSpPr>
            <p:spPr>
              <a:xfrm rot="5400000">
                <a:off x="2655171" y="2064575"/>
                <a:ext cx="1432185" cy="3789133"/>
              </a:xfrm>
              <a:prstGeom prst="rect">
                <a:avLst/>
              </a:prstGeom>
              <a:noFill/>
              <a:ln w="3175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marL="0" marR="0" lvl="0" indent="0" algn="ctr" defTabSz="914347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Microsoft YaHei" charset="-122"/>
                </a:endParaRPr>
              </a:p>
            </p:txBody>
          </p: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5FEF95F-BB53-4C6B-AC4C-B55F025CD138}"/>
                  </a:ext>
                </a:extLst>
              </p:cNvPr>
              <p:cNvGrpSpPr/>
              <p:nvPr/>
            </p:nvGrpSpPr>
            <p:grpSpPr>
              <a:xfrm rot="5400000">
                <a:off x="4456886" y="3851316"/>
                <a:ext cx="1450218" cy="222083"/>
                <a:chOff x="9226495" y="1346096"/>
                <a:chExt cx="2574643" cy="388983"/>
              </a:xfrm>
              <a:solidFill>
                <a:srgbClr val="FFC000"/>
              </a:solidFill>
            </p:grpSpPr>
            <p:sp>
              <p:nvSpPr>
                <p:cNvPr id="127" name="半闭框 126">
                  <a:extLst>
                    <a:ext uri="{FF2B5EF4-FFF2-40B4-BE49-F238E27FC236}">
                      <a16:creationId xmlns:a16="http://schemas.microsoft.com/office/drawing/2014/main" id="{E04CBE43-DA8C-4E28-BC3D-81D6D34CF3B1}"/>
                    </a:ext>
                  </a:extLst>
                </p:cNvPr>
                <p:cNvSpPr/>
                <p:nvPr/>
              </p:nvSpPr>
              <p:spPr>
                <a:xfrm>
                  <a:off x="9226495" y="1346096"/>
                  <a:ext cx="222959" cy="387865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78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8" name="半闭框 127">
                  <a:extLst>
                    <a:ext uri="{FF2B5EF4-FFF2-40B4-BE49-F238E27FC236}">
                      <a16:creationId xmlns:a16="http://schemas.microsoft.com/office/drawing/2014/main" id="{29A99727-DCD9-4903-ABFE-7AC74ED781FE}"/>
                    </a:ext>
                  </a:extLst>
                </p:cNvPr>
                <p:cNvSpPr/>
                <p:nvPr/>
              </p:nvSpPr>
              <p:spPr>
                <a:xfrm rot="5400000">
                  <a:off x="11495726" y="1429667"/>
                  <a:ext cx="387865" cy="22295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78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2E37BC74-3A3B-4BFD-B5E9-87AB154C3D5A}"/>
                  </a:ext>
                </a:extLst>
              </p:cNvPr>
              <p:cNvGrpSpPr/>
              <p:nvPr/>
            </p:nvGrpSpPr>
            <p:grpSpPr>
              <a:xfrm rot="5400000" flipV="1">
                <a:off x="840983" y="3846979"/>
                <a:ext cx="1450218" cy="230757"/>
                <a:chOff x="9226495" y="1329784"/>
                <a:chExt cx="2574643" cy="404177"/>
              </a:xfrm>
              <a:solidFill>
                <a:srgbClr val="FFC000"/>
              </a:solidFill>
            </p:grpSpPr>
            <p:sp>
              <p:nvSpPr>
                <p:cNvPr id="125" name="半闭框 124">
                  <a:extLst>
                    <a:ext uri="{FF2B5EF4-FFF2-40B4-BE49-F238E27FC236}">
                      <a16:creationId xmlns:a16="http://schemas.microsoft.com/office/drawing/2014/main" id="{6EF85D87-4CBF-4F4B-BC43-B50B37DB0453}"/>
                    </a:ext>
                  </a:extLst>
                </p:cNvPr>
                <p:cNvSpPr/>
                <p:nvPr/>
              </p:nvSpPr>
              <p:spPr>
                <a:xfrm>
                  <a:off x="9226495" y="1346096"/>
                  <a:ext cx="222959" cy="387865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78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6" name="半闭框 125">
                  <a:extLst>
                    <a:ext uri="{FF2B5EF4-FFF2-40B4-BE49-F238E27FC236}">
                      <a16:creationId xmlns:a16="http://schemas.microsoft.com/office/drawing/2014/main" id="{50CC2889-0746-49FE-94AA-61ADBC5DA7A4}"/>
                    </a:ext>
                  </a:extLst>
                </p:cNvPr>
                <p:cNvSpPr/>
                <p:nvPr/>
              </p:nvSpPr>
              <p:spPr>
                <a:xfrm rot="5400000">
                  <a:off x="11495726" y="1412237"/>
                  <a:ext cx="387865" cy="222959"/>
                </a:xfrm>
                <a:prstGeom prst="halfFrame">
                  <a:avLst>
                    <a:gd name="adj1" fmla="val 14814"/>
                    <a:gd name="adj2" fmla="val 1481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marL="0" marR="0" lvl="0" indent="0" algn="ctr" defTabSz="914478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pic>
          <p:nvPicPr>
            <p:cNvPr id="117" name="优化前-1月29日">
              <a:hlinkClick r:id="" action="ppaction://media"/>
              <a:extLst>
                <a:ext uri="{FF2B5EF4-FFF2-40B4-BE49-F238E27FC236}">
                  <a16:creationId xmlns:a16="http://schemas.microsoft.com/office/drawing/2014/main" id="{71D78FD8-9DD4-4D4A-81FB-8881B61231A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7" cstate="print"/>
            <a:srcRect r="16328"/>
            <a:stretch/>
          </p:blipFill>
          <p:spPr>
            <a:xfrm>
              <a:off x="851207" y="1474289"/>
              <a:ext cx="4705808" cy="22810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8" name="线形标注 2 215">
              <a:extLst>
                <a:ext uri="{FF2B5EF4-FFF2-40B4-BE49-F238E27FC236}">
                  <a16:creationId xmlns:a16="http://schemas.microsoft.com/office/drawing/2014/main" id="{42785D0C-C5D6-45BC-8200-F4625A25A1AF}"/>
                </a:ext>
              </a:extLst>
            </p:cNvPr>
            <p:cNvSpPr/>
            <p:nvPr/>
          </p:nvSpPr>
          <p:spPr>
            <a:xfrm>
              <a:off x="2260036" y="3014054"/>
              <a:ext cx="2221861" cy="489262"/>
            </a:xfrm>
            <a:prstGeom prst="borderCallout2">
              <a:avLst>
                <a:gd name="adj1" fmla="val -13025"/>
                <a:gd name="adj2" fmla="val 27307"/>
                <a:gd name="adj3" fmla="val -118030"/>
                <a:gd name="adj4" fmla="val 22323"/>
                <a:gd name="adj5" fmla="val -150373"/>
                <a:gd name="adj6" fmla="val 11272"/>
              </a:avLst>
            </a:prstGeom>
            <a:gradFill flip="none" rotWithShape="1">
              <a:gsLst>
                <a:gs pos="68000">
                  <a:srgbClr val="00ADED">
                    <a:alpha val="20000"/>
                  </a:srgbClr>
                </a:gs>
                <a:gs pos="100000">
                  <a:srgbClr val="00B0F0">
                    <a:alpha val="1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22225" cap="flat" cmpd="sng" algn="ctr">
              <a:gradFill flip="none"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anchor="ctr" anchorCtr="1">
              <a:noAutofit/>
            </a:bodyPr>
            <a:lstStyle/>
            <a:p>
              <a:pPr lvl="0" algn="ctr" defTabSz="577897" fontAlgn="ctr">
                <a:defRPr/>
              </a:pPr>
              <a:r>
                <a:rPr lang="ru-RU" sz="1000" dirty="0">
                  <a:solidFill>
                    <a:schemeClr val="tx2"/>
                  </a:solidFill>
                </a:rPr>
                <a:t>Светофоры переключаются до того, как полоса прямого движения освобождается → создаётся затор.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19" name="高峰调度修改版_2">
              <a:hlinkClick r:id="" action="ppaction://media"/>
              <a:extLst>
                <a:ext uri="{FF2B5EF4-FFF2-40B4-BE49-F238E27FC236}">
                  <a16:creationId xmlns:a16="http://schemas.microsoft.com/office/drawing/2014/main" id="{84B2F2F2-7839-4548-BF34-32CB5EC23F3B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8" cstate="print"/>
            <a:srcRect l="11451" r="9959" b="14688"/>
            <a:stretch/>
          </p:blipFill>
          <p:spPr>
            <a:xfrm>
              <a:off x="6543288" y="1474289"/>
              <a:ext cx="4723994" cy="229321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0" name="线形标注 2 217">
              <a:extLst>
                <a:ext uri="{FF2B5EF4-FFF2-40B4-BE49-F238E27FC236}">
                  <a16:creationId xmlns:a16="http://schemas.microsoft.com/office/drawing/2014/main" id="{64B19200-D815-4FFA-BEC7-8ED7467EFFE2}"/>
                </a:ext>
              </a:extLst>
            </p:cNvPr>
            <p:cNvSpPr/>
            <p:nvPr/>
          </p:nvSpPr>
          <p:spPr>
            <a:xfrm>
              <a:off x="8185571" y="3014054"/>
              <a:ext cx="2556310" cy="489262"/>
            </a:xfrm>
            <a:prstGeom prst="borderCallout2">
              <a:avLst>
                <a:gd name="adj1" fmla="val -13025"/>
                <a:gd name="adj2" fmla="val 27307"/>
                <a:gd name="adj3" fmla="val -100940"/>
                <a:gd name="adj4" fmla="val 26201"/>
                <a:gd name="adj5" fmla="val -131609"/>
                <a:gd name="adj6" fmla="val 9107"/>
              </a:avLst>
            </a:prstGeom>
            <a:gradFill flip="none" rotWithShape="1">
              <a:gsLst>
                <a:gs pos="68000">
                  <a:srgbClr val="00ADED">
                    <a:alpha val="20000"/>
                  </a:srgbClr>
                </a:gs>
                <a:gs pos="100000">
                  <a:srgbClr val="00B0F0">
                    <a:alpha val="1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22225" cap="flat" cmpd="sng" algn="ctr">
              <a:gradFill flip="none" rotWithShape="1"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16200000" scaled="1"/>
                <a:tileRect/>
              </a:gra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anchor="ctr" anchorCtr="1">
              <a:noAutofit/>
            </a:bodyPr>
            <a:lstStyle/>
            <a:p>
              <a:pPr lvl="0" algn="ctr" defTabSz="577897" fontAlgn="ctr">
                <a:defRPr/>
              </a:pPr>
              <a:r>
                <a:rPr lang="ru-RU" sz="1000" dirty="0">
                  <a:solidFill>
                    <a:schemeClr val="tx2"/>
                  </a:solidFill>
                </a:rPr>
                <a:t>Сигнал меняется, когда полоса прямого движения освобождается → движение становится плавным.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" name="任意多边形: 形状 215">
              <a:extLst>
                <a:ext uri="{FF2B5EF4-FFF2-40B4-BE49-F238E27FC236}">
                  <a16:creationId xmlns:a16="http://schemas.microsoft.com/office/drawing/2014/main" id="{8A0F03A4-17F0-4AC6-85B2-528BD72021C1}"/>
                </a:ext>
              </a:extLst>
            </p:cNvPr>
            <p:cNvSpPr/>
            <p:nvPr/>
          </p:nvSpPr>
          <p:spPr>
            <a:xfrm>
              <a:off x="5906290" y="2190850"/>
              <a:ext cx="427003" cy="593433"/>
            </a:xfrm>
            <a:custGeom>
              <a:avLst/>
              <a:gdLst>
                <a:gd name="connsiteX0" fmla="*/ 0 w 1852554"/>
                <a:gd name="connsiteY0" fmla="*/ 0 h 1289147"/>
                <a:gd name="connsiteX1" fmla="*/ 1217270 w 1852554"/>
                <a:gd name="connsiteY1" fmla="*/ 314537 h 1289147"/>
                <a:gd name="connsiteX2" fmla="*/ 1344546 w 1852554"/>
                <a:gd name="connsiteY2" fmla="*/ 317321 h 1289147"/>
                <a:gd name="connsiteX3" fmla="*/ 1344546 w 1852554"/>
                <a:gd name="connsiteY3" fmla="*/ 131780 h 1289147"/>
                <a:gd name="connsiteX4" fmla="*/ 1852554 w 1852554"/>
                <a:gd name="connsiteY4" fmla="*/ 652226 h 1289147"/>
                <a:gd name="connsiteX5" fmla="*/ 1344546 w 1852554"/>
                <a:gd name="connsiteY5" fmla="*/ 1172672 h 1289147"/>
                <a:gd name="connsiteX6" fmla="*/ 1344546 w 1852554"/>
                <a:gd name="connsiteY6" fmla="*/ 971827 h 1289147"/>
                <a:gd name="connsiteX7" fmla="*/ 1217270 w 1852554"/>
                <a:gd name="connsiteY7" fmla="*/ 974610 h 1289147"/>
                <a:gd name="connsiteX8" fmla="*/ 0 w 1852554"/>
                <a:gd name="connsiteY8" fmla="*/ 1289147 h 128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2554" h="1289147">
                  <a:moveTo>
                    <a:pt x="0" y="0"/>
                  </a:moveTo>
                  <a:cubicBezTo>
                    <a:pt x="0" y="0"/>
                    <a:pt x="513808" y="281531"/>
                    <a:pt x="1217270" y="314537"/>
                  </a:cubicBezTo>
                  <a:lnTo>
                    <a:pt x="1344546" y="317321"/>
                  </a:lnTo>
                  <a:lnTo>
                    <a:pt x="1344546" y="131780"/>
                  </a:lnTo>
                  <a:lnTo>
                    <a:pt x="1852554" y="652226"/>
                  </a:lnTo>
                  <a:lnTo>
                    <a:pt x="1344546" y="1172672"/>
                  </a:lnTo>
                  <a:lnTo>
                    <a:pt x="1344546" y="971827"/>
                  </a:lnTo>
                  <a:lnTo>
                    <a:pt x="1217270" y="974610"/>
                  </a:lnTo>
                  <a:cubicBezTo>
                    <a:pt x="513808" y="1007616"/>
                    <a:pt x="0" y="1289147"/>
                    <a:pt x="0" y="128914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alpha val="0"/>
                  </a:srgbClr>
                </a:gs>
                <a:gs pos="100000">
                  <a:srgbClr val="C00000">
                    <a:alpha val="70000"/>
                  </a:srgbClr>
                </a:gs>
              </a:gsLst>
              <a:lin ang="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92802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17"/>
                </p:tgtEl>
              </p:cMediaNode>
            </p:video>
            <p:video>
              <p:cMediaNode vol="80000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1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28AA2D4A-8D61-442B-8408-6B51B23A1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41" y="293205"/>
            <a:ext cx="9885362" cy="441937"/>
          </a:xfrm>
        </p:spPr>
        <p:txBody>
          <a:bodyPr vert="horz" wrap="square" lIns="0" tIns="0" rIns="0" bIns="0" anchor="ctr" anchorCtr="0">
            <a:noAutofit/>
          </a:bodyPr>
          <a:lstStyle/>
          <a:p>
            <a:pPr fontAlgn="ctr">
              <a:lnSpc>
                <a:spcPct val="100000"/>
              </a:lnSpc>
            </a:pPr>
            <a:r>
              <a:rPr lang="ru-RU" sz="2400" dirty="0"/>
              <a:t>Умное управление трафиком: оптимизация порядка фаз снижает загруженность перекрёстка</a:t>
            </a:r>
            <a:endParaRPr lang="en-US" sz="2600" dirty="0">
              <a:latin typeface="Arial" panose="020B0604020202020204" pitchFamily="34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0AE952-5220-482A-B127-954F1A98F949}"/>
              </a:ext>
            </a:extLst>
          </p:cNvPr>
          <p:cNvSpPr/>
          <p:nvPr/>
        </p:nvSpPr>
        <p:spPr>
          <a:xfrm>
            <a:off x="592202" y="1023594"/>
            <a:ext cx="11050002" cy="6463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1219444" fontAlgn="ctr">
              <a:defRPr/>
            </a:pPr>
            <a:r>
              <a:rPr lang="ru-RU" sz="1400" b="1" dirty="0"/>
              <a:t>В апреле 2020 года</a:t>
            </a:r>
            <a:r>
              <a:rPr lang="ru-RU" sz="1400" dirty="0"/>
              <a:t> на южной стороне перекрёстка </a:t>
            </a:r>
            <a:r>
              <a:rPr lang="ru-RU" sz="1400" b="1" dirty="0" err="1"/>
              <a:t>Wuhe</a:t>
            </a:r>
            <a:r>
              <a:rPr lang="ru-RU" sz="1400" b="1" dirty="0"/>
              <a:t> Avenue и </a:t>
            </a:r>
            <a:r>
              <a:rPr lang="ru-RU" sz="1400" b="1" dirty="0" err="1"/>
              <a:t>Beier</a:t>
            </a:r>
            <a:r>
              <a:rPr lang="ru-RU" sz="1400" b="1" dirty="0"/>
              <a:t> Road</a:t>
            </a:r>
            <a:r>
              <a:rPr lang="ru-RU" sz="1400" dirty="0"/>
              <a:t> велись строительные работы, что вызвало заторы.</a:t>
            </a:r>
            <a:br>
              <a:rPr lang="ru-RU" sz="1400" dirty="0"/>
            </a:br>
            <a:r>
              <a:rPr lang="ru-RU" sz="1400" dirty="0"/>
              <a:t>Платформа </a:t>
            </a:r>
            <a:r>
              <a:rPr lang="ru-RU" sz="1400" b="1" dirty="0" err="1"/>
              <a:t>TrafficGo</a:t>
            </a:r>
            <a:r>
              <a:rPr lang="ru-RU" sz="1400" dirty="0"/>
              <a:t> предложила изменить порядок фаз светофора для разгрузки.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BB0D6CF-4309-4313-9003-D7F890280507}"/>
              </a:ext>
            </a:extLst>
          </p:cNvPr>
          <p:cNvSpPr txBox="1"/>
          <p:nvPr/>
        </p:nvSpPr>
        <p:spPr>
          <a:xfrm>
            <a:off x="724870" y="4819587"/>
            <a:ext cx="4940670" cy="147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444" fontAlgn="ctr">
              <a:defRPr/>
            </a:pPr>
            <a:r>
              <a:rPr lang="kk-KZ" sz="1050" b="1" dirty="0"/>
              <a:t>Проблема:</a:t>
            </a:r>
          </a:p>
          <a:p>
            <a:r>
              <a:rPr lang="ru-RU" sz="1050" dirty="0"/>
              <a:t>Поток поворота налево с востока на юг был перегружен, что вызывало переполнение перекрёстка.</a:t>
            </a:r>
          </a:p>
          <a:p>
            <a:r>
              <a:rPr lang="ru-RU" sz="1050" dirty="0"/>
              <a:t>После окончания этой фазы сразу включалась фаза для движения прямо с севера на юг, не успевая освободить полосу → затор усиливался.</a:t>
            </a:r>
          </a:p>
          <a:p>
            <a:r>
              <a:rPr lang="ru-RU" sz="1050" dirty="0"/>
              <a:t>Очередь доходила до самого перекрёстка </a:t>
            </a:r>
            <a:r>
              <a:rPr lang="ru-RU" sz="1050" dirty="0" err="1"/>
              <a:t>Wuhe</a:t>
            </a:r>
            <a:r>
              <a:rPr lang="ru-RU" sz="1050" dirty="0"/>
              <a:t> &amp; </a:t>
            </a:r>
            <a:r>
              <a:rPr lang="ru-RU" sz="1050" dirty="0" err="1"/>
              <a:t>Beier</a:t>
            </a:r>
            <a:r>
              <a:rPr lang="ru-RU" sz="1050" dirty="0"/>
              <a:t>.</a:t>
            </a:r>
          </a:p>
          <a:p>
            <a:r>
              <a:rPr lang="ru-RU" sz="1050" dirty="0"/>
              <a:t>Даже при ручной регулировке в часы пик, </a:t>
            </a:r>
            <a:r>
              <a:rPr lang="ru-RU" sz="1050" b="1" dirty="0"/>
              <a:t>затор по направлению восток–юг сохранялся</a:t>
            </a:r>
            <a:r>
              <a:rPr lang="ru-RU" sz="1050" dirty="0"/>
              <a:t>.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D67B99D-95AC-4CE0-B131-2C4D1B50E41B}"/>
              </a:ext>
            </a:extLst>
          </p:cNvPr>
          <p:cNvSpPr txBox="1"/>
          <p:nvPr/>
        </p:nvSpPr>
        <p:spPr>
          <a:xfrm>
            <a:off x="6314128" y="4829523"/>
            <a:ext cx="4982055" cy="147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1050" b="1" dirty="0"/>
              <a:t>Решение:</a:t>
            </a:r>
          </a:p>
          <a:p>
            <a:r>
              <a:rPr lang="ru-RU" sz="1050" b="1" dirty="0"/>
              <a:t>AI-модель диагностики</a:t>
            </a:r>
            <a:r>
              <a:rPr lang="ru-RU" sz="1050" dirty="0"/>
              <a:t> проанализировала потоки и предложила </a:t>
            </a:r>
            <a:r>
              <a:rPr lang="ru-RU" sz="1050" b="1" dirty="0"/>
              <a:t>поменять порядок двух фаз</a:t>
            </a:r>
            <a:r>
              <a:rPr lang="ru-RU" sz="1050" dirty="0"/>
              <a:t>.</a:t>
            </a:r>
          </a:p>
          <a:p>
            <a:r>
              <a:rPr lang="ru-RU" sz="1050" dirty="0"/>
              <a:t>Добавлена </a:t>
            </a:r>
            <a:r>
              <a:rPr lang="ru-RU" sz="1050" b="1" dirty="0"/>
              <a:t>переходная фаза</a:t>
            </a:r>
            <a:r>
              <a:rPr lang="ru-RU" sz="1050" dirty="0"/>
              <a:t> между левым поворотом с востока на юг и движением прямо с севера на юг.</a:t>
            </a:r>
          </a:p>
          <a:p>
            <a:r>
              <a:rPr lang="ru-RU" sz="1050" dirty="0"/>
              <a:t>Теперь транспорт по направлению восток–юг успевает проехать до начала следующей фазы.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FDC6BD2D-D22A-48C1-93A0-FA1A7660690F}"/>
              </a:ext>
            </a:extLst>
          </p:cNvPr>
          <p:cNvSpPr/>
          <p:nvPr/>
        </p:nvSpPr>
        <p:spPr>
          <a:xfrm>
            <a:off x="2362029" y="1745091"/>
            <a:ext cx="504056" cy="46166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0CE711F-4BB2-46CB-A2DF-A6B996CD490E}"/>
              </a:ext>
            </a:extLst>
          </p:cNvPr>
          <p:cNvGrpSpPr/>
          <p:nvPr/>
        </p:nvGrpSpPr>
        <p:grpSpPr>
          <a:xfrm>
            <a:off x="2866085" y="1745091"/>
            <a:ext cx="504056" cy="461665"/>
            <a:chOff x="1722801" y="2210246"/>
            <a:chExt cx="504056" cy="461665"/>
          </a:xfrm>
        </p:grpSpPr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B88AC889-5F23-449F-B98A-3FFFAE1F6FAC}"/>
                </a:ext>
              </a:extLst>
            </p:cNvPr>
            <p:cNvGrpSpPr/>
            <p:nvPr/>
          </p:nvGrpSpPr>
          <p:grpSpPr>
            <a:xfrm>
              <a:off x="1722801" y="2210246"/>
              <a:ext cx="504056" cy="461665"/>
              <a:chOff x="1722801" y="2210246"/>
              <a:chExt cx="504056" cy="461665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77B9150-05A9-4E98-A482-EC0E79374499}"/>
                  </a:ext>
                </a:extLst>
              </p:cNvPr>
              <p:cNvSpPr/>
              <p:nvPr/>
            </p:nvSpPr>
            <p:spPr>
              <a:xfrm>
                <a:off x="1722801" y="2210246"/>
                <a:ext cx="504056" cy="46166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0" tIns="0" rIns="0" bIns="0" rtlCol="0" anchor="ctr">
                <a:noAutofit/>
              </a:bodyPr>
              <a:lstStyle/>
              <a:p>
                <a:pPr marL="0" marR="0" lvl="0" indent="0" algn="ctr" defTabSz="91389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72124DB3-6A28-45C4-8DA4-A36ACB200A98}"/>
                  </a:ext>
                </a:extLst>
              </p:cNvPr>
              <p:cNvCxnSpPr/>
              <p:nvPr/>
            </p:nvCxnSpPr>
            <p:spPr>
              <a:xfrm flipV="1">
                <a:off x="2095037" y="2350192"/>
                <a:ext cx="0" cy="321719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983A90DF-693D-40E6-95E0-4B996E9108E8}"/>
                  </a:ext>
                </a:extLst>
              </p:cNvPr>
              <p:cNvCxnSpPr/>
              <p:nvPr/>
            </p:nvCxnSpPr>
            <p:spPr>
              <a:xfrm flipV="1">
                <a:off x="1974829" y="2387449"/>
                <a:ext cx="0" cy="284461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993A8C72-9B69-487B-9162-C3716CA318DD}"/>
                </a:ext>
              </a:extLst>
            </p:cNvPr>
            <p:cNvCxnSpPr/>
            <p:nvPr/>
          </p:nvCxnSpPr>
          <p:spPr>
            <a:xfrm flipH="1">
              <a:off x="1843009" y="2390685"/>
              <a:ext cx="13182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3BCF5BC5-A3D1-4B76-81D4-1A8D16BAB1E1}"/>
              </a:ext>
            </a:extLst>
          </p:cNvPr>
          <p:cNvCxnSpPr/>
          <p:nvPr/>
        </p:nvCxnSpPr>
        <p:spPr>
          <a:xfrm flipV="1">
            <a:off x="2662547" y="1895784"/>
            <a:ext cx="0" cy="32171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A112BE24-A53D-4B69-83B7-611B29A280E3}"/>
              </a:ext>
            </a:extLst>
          </p:cNvPr>
          <p:cNvCxnSpPr/>
          <p:nvPr/>
        </p:nvCxnSpPr>
        <p:spPr>
          <a:xfrm>
            <a:off x="2518531" y="1755838"/>
            <a:ext cx="0" cy="28797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33937175-F957-4477-BD3E-3B4FBECE04D2}"/>
              </a:ext>
            </a:extLst>
          </p:cNvPr>
          <p:cNvGrpSpPr/>
          <p:nvPr/>
        </p:nvGrpSpPr>
        <p:grpSpPr>
          <a:xfrm>
            <a:off x="1850259" y="1745091"/>
            <a:ext cx="504056" cy="461665"/>
            <a:chOff x="2735740" y="2212331"/>
            <a:chExt cx="504056" cy="461665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D460AFF6-0133-4085-A7D6-991F1C64C743}"/>
                </a:ext>
              </a:extLst>
            </p:cNvPr>
            <p:cNvGrpSpPr/>
            <p:nvPr/>
          </p:nvGrpSpPr>
          <p:grpSpPr>
            <a:xfrm>
              <a:off x="2735740" y="2212331"/>
              <a:ext cx="504056" cy="461665"/>
              <a:chOff x="2735740" y="2212331"/>
              <a:chExt cx="504056" cy="461665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97515EC2-6463-4337-9BC0-7C8E3FFA7810}"/>
                  </a:ext>
                </a:extLst>
              </p:cNvPr>
              <p:cNvSpPr/>
              <p:nvPr/>
            </p:nvSpPr>
            <p:spPr>
              <a:xfrm>
                <a:off x="2735740" y="2212331"/>
                <a:ext cx="504056" cy="46166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0" tIns="0" rIns="0" bIns="0" rtlCol="0" anchor="ctr">
                <a:noAutofit/>
              </a:bodyPr>
              <a:lstStyle/>
              <a:p>
                <a:pPr marL="0" marR="0" lvl="0" indent="0" algn="ctr" defTabSz="91389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cxnSp>
            <p:nvCxnSpPr>
              <p:cNvPr id="99" name="直接箭头连接符 98">
                <a:extLst>
                  <a:ext uri="{FF2B5EF4-FFF2-40B4-BE49-F238E27FC236}">
                    <a16:creationId xmlns:a16="http://schemas.microsoft.com/office/drawing/2014/main" id="{33C3C67D-3FFE-459A-BD86-90EC63C7EECA}"/>
                  </a:ext>
                </a:extLst>
              </p:cNvPr>
              <p:cNvCxnSpPr/>
              <p:nvPr/>
            </p:nvCxnSpPr>
            <p:spPr>
              <a:xfrm>
                <a:off x="2857227" y="2212331"/>
                <a:ext cx="0" cy="28797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00" name="直接连接符 99">
                <a:extLst>
                  <a:ext uri="{FF2B5EF4-FFF2-40B4-BE49-F238E27FC236}">
                    <a16:creationId xmlns:a16="http://schemas.microsoft.com/office/drawing/2014/main" id="{E2C978DC-5C9C-45CA-AD11-611F60D479AB}"/>
                  </a:ext>
                </a:extLst>
              </p:cNvPr>
              <p:cNvCxnSpPr/>
              <p:nvPr/>
            </p:nvCxnSpPr>
            <p:spPr>
              <a:xfrm flipV="1">
                <a:off x="3001243" y="2223078"/>
                <a:ext cx="0" cy="2349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E1BB681C-5533-4D66-B264-06E4D45E8552}"/>
                </a:ext>
              </a:extLst>
            </p:cNvPr>
            <p:cNvCxnSpPr/>
            <p:nvPr/>
          </p:nvCxnSpPr>
          <p:spPr>
            <a:xfrm>
              <a:off x="3001243" y="2457978"/>
              <a:ext cx="144016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27184B95-5A99-4384-81FB-0187726729A8}"/>
              </a:ext>
            </a:extLst>
          </p:cNvPr>
          <p:cNvSpPr/>
          <p:nvPr/>
        </p:nvSpPr>
        <p:spPr>
          <a:xfrm>
            <a:off x="852774" y="1745091"/>
            <a:ext cx="504056" cy="46166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EE79A04C-75E1-4D38-93BD-8EA9B7D68626}"/>
              </a:ext>
            </a:extLst>
          </p:cNvPr>
          <p:cNvCxnSpPr/>
          <p:nvPr/>
        </p:nvCxnSpPr>
        <p:spPr>
          <a:xfrm>
            <a:off x="854084" y="2033064"/>
            <a:ext cx="342628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66FC0779-3317-4ADC-AC1D-8E9FC63EC649}"/>
              </a:ext>
            </a:extLst>
          </p:cNvPr>
          <p:cNvCxnSpPr/>
          <p:nvPr/>
        </p:nvCxnSpPr>
        <p:spPr>
          <a:xfrm>
            <a:off x="852774" y="1916198"/>
            <a:ext cx="266679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46921860-71F8-40C3-90C5-65D8D48745E7}"/>
              </a:ext>
            </a:extLst>
          </p:cNvPr>
          <p:cNvCxnSpPr/>
          <p:nvPr/>
        </p:nvCxnSpPr>
        <p:spPr>
          <a:xfrm flipV="1">
            <a:off x="1116682" y="1772182"/>
            <a:ext cx="0" cy="14401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205DE6F9-249C-4F7C-B6F9-F91D56F2E14D}"/>
              </a:ext>
            </a:extLst>
          </p:cNvPr>
          <p:cNvSpPr/>
          <p:nvPr/>
        </p:nvSpPr>
        <p:spPr>
          <a:xfrm>
            <a:off x="1350434" y="1745090"/>
            <a:ext cx="504056" cy="46166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3B2E74F2-1C47-4FD2-9206-5469E604E21F}"/>
              </a:ext>
            </a:extLst>
          </p:cNvPr>
          <p:cNvCxnSpPr/>
          <p:nvPr/>
        </p:nvCxnSpPr>
        <p:spPr>
          <a:xfrm flipH="1">
            <a:off x="1540160" y="1884029"/>
            <a:ext cx="314330" cy="0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538C8006-0C89-4C00-B5DF-D8E76FD1EED7}"/>
              </a:ext>
            </a:extLst>
          </p:cNvPr>
          <p:cNvCxnSpPr/>
          <p:nvPr/>
        </p:nvCxnSpPr>
        <p:spPr>
          <a:xfrm>
            <a:off x="1569901" y="2040078"/>
            <a:ext cx="284589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99FFABF7-AEB6-4F78-9869-93698921EB2B}"/>
              </a:ext>
            </a:extLst>
          </p:cNvPr>
          <p:cNvCxnSpPr/>
          <p:nvPr/>
        </p:nvCxnSpPr>
        <p:spPr>
          <a:xfrm>
            <a:off x="1571508" y="2040078"/>
            <a:ext cx="0" cy="14360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A1FD37E0-FCEE-4109-A929-7F6B3587C9FA}"/>
              </a:ext>
            </a:extLst>
          </p:cNvPr>
          <p:cNvSpPr/>
          <p:nvPr/>
        </p:nvSpPr>
        <p:spPr>
          <a:xfrm>
            <a:off x="8237982" y="1745091"/>
            <a:ext cx="504056" cy="46166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674D6079-4668-4112-8B9A-42492C5D84A5}"/>
              </a:ext>
            </a:extLst>
          </p:cNvPr>
          <p:cNvGrpSpPr/>
          <p:nvPr/>
        </p:nvGrpSpPr>
        <p:grpSpPr>
          <a:xfrm>
            <a:off x="8742038" y="1745091"/>
            <a:ext cx="504056" cy="461665"/>
            <a:chOff x="1722801" y="2210246"/>
            <a:chExt cx="504056" cy="461665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F120049A-5D52-40CF-B89C-5E4A66AE0862}"/>
                </a:ext>
              </a:extLst>
            </p:cNvPr>
            <p:cNvGrpSpPr/>
            <p:nvPr/>
          </p:nvGrpSpPr>
          <p:grpSpPr>
            <a:xfrm>
              <a:off x="1722801" y="2210246"/>
              <a:ext cx="504056" cy="461665"/>
              <a:chOff x="1722801" y="2210246"/>
              <a:chExt cx="504056" cy="461665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942764CF-A61F-43FF-B358-0F8B45DBB8BE}"/>
                  </a:ext>
                </a:extLst>
              </p:cNvPr>
              <p:cNvSpPr/>
              <p:nvPr/>
            </p:nvSpPr>
            <p:spPr>
              <a:xfrm>
                <a:off x="1722801" y="2210246"/>
                <a:ext cx="504056" cy="46166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0" tIns="0" rIns="0" bIns="0" rtlCol="0" anchor="ctr">
                <a:noAutofit/>
              </a:bodyPr>
              <a:lstStyle/>
              <a:p>
                <a:pPr marL="0" marR="0" lvl="0" indent="0" algn="ctr" defTabSz="91389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cxnSp>
            <p:nvCxnSpPr>
              <p:cNvPr id="114" name="直接箭头连接符 113">
                <a:extLst>
                  <a:ext uri="{FF2B5EF4-FFF2-40B4-BE49-F238E27FC236}">
                    <a16:creationId xmlns:a16="http://schemas.microsoft.com/office/drawing/2014/main" id="{B4A2B23A-92B4-49DC-9179-00511929A844}"/>
                  </a:ext>
                </a:extLst>
              </p:cNvPr>
              <p:cNvCxnSpPr/>
              <p:nvPr/>
            </p:nvCxnSpPr>
            <p:spPr>
              <a:xfrm flipV="1">
                <a:off x="2095037" y="2350192"/>
                <a:ext cx="0" cy="321719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18DB38F2-C841-4408-BAD1-EC8EADB53A2C}"/>
                  </a:ext>
                </a:extLst>
              </p:cNvPr>
              <p:cNvCxnSpPr/>
              <p:nvPr/>
            </p:nvCxnSpPr>
            <p:spPr>
              <a:xfrm flipV="1">
                <a:off x="1974829" y="2387449"/>
                <a:ext cx="0" cy="284461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6DE43CFB-8A0E-457D-A1F3-4B7F3C270AF0}"/>
                </a:ext>
              </a:extLst>
            </p:cNvPr>
            <p:cNvCxnSpPr/>
            <p:nvPr/>
          </p:nvCxnSpPr>
          <p:spPr>
            <a:xfrm flipH="1">
              <a:off x="1843009" y="2390685"/>
              <a:ext cx="13182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6DCE2CAC-AD5B-4452-95E7-44C5060C0E4A}"/>
              </a:ext>
            </a:extLst>
          </p:cNvPr>
          <p:cNvCxnSpPr/>
          <p:nvPr/>
        </p:nvCxnSpPr>
        <p:spPr>
          <a:xfrm flipV="1">
            <a:off x="8538500" y="1895784"/>
            <a:ext cx="0" cy="321719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DF869A83-2FC8-4F9B-805B-17EC6EDF7BED}"/>
              </a:ext>
            </a:extLst>
          </p:cNvPr>
          <p:cNvCxnSpPr/>
          <p:nvPr/>
        </p:nvCxnSpPr>
        <p:spPr>
          <a:xfrm>
            <a:off x="8394484" y="1755838"/>
            <a:ext cx="0" cy="28797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63670A8-0215-45BE-9CEC-676CC376FA64}"/>
              </a:ext>
            </a:extLst>
          </p:cNvPr>
          <p:cNvGrpSpPr/>
          <p:nvPr/>
        </p:nvGrpSpPr>
        <p:grpSpPr>
          <a:xfrm>
            <a:off x="7726212" y="1745091"/>
            <a:ext cx="504056" cy="461665"/>
            <a:chOff x="2735740" y="2212331"/>
            <a:chExt cx="504056" cy="461665"/>
          </a:xfrm>
        </p:grpSpPr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2A7DF607-A3C5-49AF-9F5D-B7E968AED0D8}"/>
                </a:ext>
              </a:extLst>
            </p:cNvPr>
            <p:cNvGrpSpPr/>
            <p:nvPr/>
          </p:nvGrpSpPr>
          <p:grpSpPr>
            <a:xfrm>
              <a:off x="2735740" y="2212331"/>
              <a:ext cx="504056" cy="461665"/>
              <a:chOff x="2735740" y="2212331"/>
              <a:chExt cx="504056" cy="461665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8E59E801-155C-4E26-9219-F7D8EB9212ED}"/>
                  </a:ext>
                </a:extLst>
              </p:cNvPr>
              <p:cNvSpPr/>
              <p:nvPr/>
            </p:nvSpPr>
            <p:spPr>
              <a:xfrm>
                <a:off x="2735740" y="2212331"/>
                <a:ext cx="504056" cy="46166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0" tIns="0" rIns="0" bIns="0" rtlCol="0" anchor="ctr">
                <a:noAutofit/>
              </a:bodyPr>
              <a:lstStyle/>
              <a:p>
                <a:pPr marL="0" marR="0" lvl="0" indent="0" algn="ctr" defTabSz="91389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/>
                  <a:cs typeface="+mn-cs"/>
                </a:endParaRPr>
              </a:p>
            </p:txBody>
          </p:sp>
          <p:cxnSp>
            <p:nvCxnSpPr>
              <p:cNvPr id="122" name="直接箭头连接符 121">
                <a:extLst>
                  <a:ext uri="{FF2B5EF4-FFF2-40B4-BE49-F238E27FC236}">
                    <a16:creationId xmlns:a16="http://schemas.microsoft.com/office/drawing/2014/main" id="{61A442CC-1E8E-4722-8AA4-9AA337D050C7}"/>
                  </a:ext>
                </a:extLst>
              </p:cNvPr>
              <p:cNvCxnSpPr/>
              <p:nvPr/>
            </p:nvCxnSpPr>
            <p:spPr>
              <a:xfrm>
                <a:off x="2857227" y="2212331"/>
                <a:ext cx="0" cy="28797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56FEB1C8-357D-4835-B197-E758A6FE661B}"/>
                  </a:ext>
                </a:extLst>
              </p:cNvPr>
              <p:cNvCxnSpPr/>
              <p:nvPr/>
            </p:nvCxnSpPr>
            <p:spPr>
              <a:xfrm flipV="1">
                <a:off x="3001243" y="2223078"/>
                <a:ext cx="0" cy="2349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4CA9774E-FDE9-4CF8-9C9E-E41B057155D0}"/>
                </a:ext>
              </a:extLst>
            </p:cNvPr>
            <p:cNvCxnSpPr/>
            <p:nvPr/>
          </p:nvCxnSpPr>
          <p:spPr>
            <a:xfrm>
              <a:off x="3001243" y="2457978"/>
              <a:ext cx="144016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32C1708-183E-4AA9-AE0A-01E0103BCA8F}"/>
              </a:ext>
            </a:extLst>
          </p:cNvPr>
          <p:cNvGrpSpPr/>
          <p:nvPr/>
        </p:nvGrpSpPr>
        <p:grpSpPr>
          <a:xfrm>
            <a:off x="7229870" y="1748486"/>
            <a:ext cx="504056" cy="461665"/>
            <a:chOff x="8194288" y="1878288"/>
            <a:chExt cx="504056" cy="461665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E777EAF0-B0DB-4923-81E6-805F8898CC14}"/>
                </a:ext>
              </a:extLst>
            </p:cNvPr>
            <p:cNvSpPr/>
            <p:nvPr/>
          </p:nvSpPr>
          <p:spPr>
            <a:xfrm>
              <a:off x="8194288" y="1878288"/>
              <a:ext cx="504056" cy="46166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ctr" defTabSz="91389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82CEB647-68C9-42C3-9C33-E41056D009E1}"/>
                </a:ext>
              </a:extLst>
            </p:cNvPr>
            <p:cNvCxnSpPr/>
            <p:nvPr/>
          </p:nvCxnSpPr>
          <p:spPr>
            <a:xfrm>
              <a:off x="8195598" y="2166261"/>
              <a:ext cx="342628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0C39C8E7-734C-4D45-92E2-945A2A22663A}"/>
                </a:ext>
              </a:extLst>
            </p:cNvPr>
            <p:cNvCxnSpPr/>
            <p:nvPr/>
          </p:nvCxnSpPr>
          <p:spPr>
            <a:xfrm>
              <a:off x="8194288" y="2049395"/>
              <a:ext cx="266679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8C1F5813-91BF-416A-BE99-A88AA8AC7659}"/>
                </a:ext>
              </a:extLst>
            </p:cNvPr>
            <p:cNvCxnSpPr/>
            <p:nvPr/>
          </p:nvCxnSpPr>
          <p:spPr>
            <a:xfrm flipV="1">
              <a:off x="8458196" y="1905379"/>
              <a:ext cx="0" cy="14401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FD82BFB9-3FAD-41BA-9477-A19E4C40BA80}"/>
              </a:ext>
            </a:extLst>
          </p:cNvPr>
          <p:cNvGrpSpPr/>
          <p:nvPr/>
        </p:nvGrpSpPr>
        <p:grpSpPr>
          <a:xfrm>
            <a:off x="6725814" y="1748485"/>
            <a:ext cx="504056" cy="461665"/>
            <a:chOff x="8691948" y="1878287"/>
            <a:chExt cx="504056" cy="461665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72DAA9A8-713E-4B48-869D-65C2A7F04BDC}"/>
                </a:ext>
              </a:extLst>
            </p:cNvPr>
            <p:cNvSpPr/>
            <p:nvPr/>
          </p:nvSpPr>
          <p:spPr>
            <a:xfrm>
              <a:off x="8691948" y="1878287"/>
              <a:ext cx="504056" cy="46166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ctr" defTabSz="91389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76AE2253-981F-49AD-A4BE-AE91DCA6CC07}"/>
                </a:ext>
              </a:extLst>
            </p:cNvPr>
            <p:cNvCxnSpPr/>
            <p:nvPr/>
          </p:nvCxnSpPr>
          <p:spPr>
            <a:xfrm flipH="1">
              <a:off x="8881674" y="2017226"/>
              <a:ext cx="314330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85C83222-7039-453A-95B4-DA4610412AA1}"/>
                </a:ext>
              </a:extLst>
            </p:cNvPr>
            <p:cNvCxnSpPr/>
            <p:nvPr/>
          </p:nvCxnSpPr>
          <p:spPr>
            <a:xfrm>
              <a:off x="8911415" y="2173275"/>
              <a:ext cx="284589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6118DBC0-26FC-4F8C-80BD-3EE94118A53D}"/>
                </a:ext>
              </a:extLst>
            </p:cNvPr>
            <p:cNvCxnSpPr/>
            <p:nvPr/>
          </p:nvCxnSpPr>
          <p:spPr>
            <a:xfrm>
              <a:off x="8913022" y="2173275"/>
              <a:ext cx="0" cy="14360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34" name="矩形标注 157">
            <a:extLst>
              <a:ext uri="{FF2B5EF4-FFF2-40B4-BE49-F238E27FC236}">
                <a16:creationId xmlns:a16="http://schemas.microsoft.com/office/drawing/2014/main" id="{26394F28-1A52-4FDB-B1C1-BA3C82C25D7A}"/>
              </a:ext>
            </a:extLst>
          </p:cNvPr>
          <p:cNvSpPr/>
          <p:nvPr/>
        </p:nvSpPr>
        <p:spPr>
          <a:xfrm>
            <a:off x="9373030" y="1723164"/>
            <a:ext cx="1679766" cy="414233"/>
          </a:xfrm>
          <a:prstGeom prst="wedgeRectCallout">
            <a:avLst>
              <a:gd name="adj1" fmla="val -1037"/>
              <a:gd name="adj2" fmla="val 31421"/>
            </a:avLst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sequence of these two phases were switched.</a:t>
            </a:r>
          </a:p>
        </p:txBody>
      </p:sp>
      <p:sp>
        <p:nvSpPr>
          <p:cNvPr id="135" name="矩形标注 160">
            <a:extLst>
              <a:ext uri="{FF2B5EF4-FFF2-40B4-BE49-F238E27FC236}">
                <a16:creationId xmlns:a16="http://schemas.microsoft.com/office/drawing/2014/main" id="{7615337C-FB57-45D7-8489-7C174F9ECADD}"/>
              </a:ext>
            </a:extLst>
          </p:cNvPr>
          <p:cNvSpPr/>
          <p:nvPr/>
        </p:nvSpPr>
        <p:spPr>
          <a:xfrm>
            <a:off x="3463669" y="1732678"/>
            <a:ext cx="2065206" cy="449981"/>
          </a:xfrm>
          <a:prstGeom prst="wedgeRectCallout">
            <a:avLst>
              <a:gd name="adj1" fmla="val 3345"/>
              <a:gd name="adj2" fmla="val 50405"/>
            </a:avLst>
          </a:prstGeom>
          <a:solidFill>
            <a:srgbClr val="F79646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East-south phase followed by north-south phase</a:t>
            </a: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96E04BCF-72DF-4369-8DD4-9957238876D6}"/>
              </a:ext>
            </a:extLst>
          </p:cNvPr>
          <p:cNvGrpSpPr/>
          <p:nvPr/>
        </p:nvGrpSpPr>
        <p:grpSpPr>
          <a:xfrm>
            <a:off x="6588575" y="2390668"/>
            <a:ext cx="4577177" cy="2401495"/>
            <a:chOff x="6560970" y="2160011"/>
            <a:chExt cx="5084419" cy="2725288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E65AB0E0-74BC-41AD-9E27-CC59BB9D1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0970" y="2263282"/>
              <a:ext cx="2254701" cy="2622017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BF9C3B89-5011-4C64-BDE9-0E9AA7BEE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9933" y="2160011"/>
              <a:ext cx="2365456" cy="2696805"/>
            </a:xfrm>
            <a:prstGeom prst="rect">
              <a:avLst/>
            </a:prstGeom>
          </p:spPr>
        </p:pic>
        <p:sp>
          <p:nvSpPr>
            <p:cNvPr id="139" name="圆角矩形 168">
              <a:extLst>
                <a:ext uri="{FF2B5EF4-FFF2-40B4-BE49-F238E27FC236}">
                  <a16:creationId xmlns:a16="http://schemas.microsoft.com/office/drawing/2014/main" id="{1CF563ED-CED5-4E15-90AD-F83F634E98C8}"/>
                </a:ext>
              </a:extLst>
            </p:cNvPr>
            <p:cNvSpPr/>
            <p:nvPr/>
          </p:nvSpPr>
          <p:spPr>
            <a:xfrm>
              <a:off x="9578299" y="4365177"/>
              <a:ext cx="1820678" cy="478217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lvl="0" algn="ctr" defTabSz="913890" fontAlgn="ctr">
                <a:defRPr/>
              </a:pPr>
              <a:r>
                <a:rPr lang="ru-RU" sz="900" dirty="0">
                  <a:solidFill>
                    <a:srgbClr val="C00000"/>
                  </a:solidFill>
                </a:rPr>
                <a:t>Оптимизация порядка фаз устраняет заторы на перекрёстке.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40" name="椭圆 139">
            <a:extLst>
              <a:ext uri="{FF2B5EF4-FFF2-40B4-BE49-F238E27FC236}">
                <a16:creationId xmlns:a16="http://schemas.microsoft.com/office/drawing/2014/main" id="{6C73EB45-02EC-445F-8FA1-C6C0602BC021}"/>
              </a:ext>
            </a:extLst>
          </p:cNvPr>
          <p:cNvSpPr/>
          <p:nvPr/>
        </p:nvSpPr>
        <p:spPr>
          <a:xfrm>
            <a:off x="1438082" y="2021898"/>
            <a:ext cx="336797" cy="155530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E4A0E8D3-6F4F-42C6-B6EE-15410F4DBA12}"/>
              </a:ext>
            </a:extLst>
          </p:cNvPr>
          <p:cNvSpPr/>
          <p:nvPr/>
        </p:nvSpPr>
        <p:spPr>
          <a:xfrm>
            <a:off x="1884988" y="1717797"/>
            <a:ext cx="149338" cy="330081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79A9F9A4-8E14-44B0-BF25-EDC4C9C4A8D3}"/>
              </a:ext>
            </a:extLst>
          </p:cNvPr>
          <p:cNvGrpSpPr/>
          <p:nvPr/>
        </p:nvGrpSpPr>
        <p:grpSpPr>
          <a:xfrm>
            <a:off x="996554" y="2481018"/>
            <a:ext cx="2130362" cy="2296108"/>
            <a:chOff x="996554" y="2235859"/>
            <a:chExt cx="2130362" cy="2296108"/>
          </a:xfrm>
        </p:grpSpPr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C5474BF9-609F-4B42-90BB-CC7089F32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554" y="2235859"/>
              <a:ext cx="2130362" cy="2296108"/>
            </a:xfrm>
            <a:prstGeom prst="rect">
              <a:avLst/>
            </a:prstGeom>
          </p:spPr>
        </p:pic>
        <p:sp>
          <p:nvSpPr>
            <p:cNvPr id="144" name="圆角矩形 162">
              <a:extLst>
                <a:ext uri="{FF2B5EF4-FFF2-40B4-BE49-F238E27FC236}">
                  <a16:creationId xmlns:a16="http://schemas.microsoft.com/office/drawing/2014/main" id="{D308D432-E643-439E-9669-2983B5813C79}"/>
                </a:ext>
              </a:extLst>
            </p:cNvPr>
            <p:cNvSpPr/>
            <p:nvPr/>
          </p:nvSpPr>
          <p:spPr>
            <a:xfrm>
              <a:off x="1036285" y="4194638"/>
              <a:ext cx="2003700" cy="300039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lvl="0" algn="ctr" defTabSz="913890" fontAlgn="ctr">
                <a:defRPr/>
              </a:pPr>
              <a:r>
                <a:rPr lang="ru-RU" sz="900" dirty="0">
                  <a:solidFill>
                    <a:srgbClr val="C00000"/>
                  </a:solidFill>
                </a:rPr>
                <a:t>Машины не успевали проехать, когда фаза восток–юг заканчивалась.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45" name="直接箭头连接符 144">
              <a:extLst>
                <a:ext uri="{FF2B5EF4-FFF2-40B4-BE49-F238E27FC236}">
                  <a16:creationId xmlns:a16="http://schemas.microsoft.com/office/drawing/2014/main" id="{75D47447-551F-461F-AC33-063E60EA5B2C}"/>
                </a:ext>
              </a:extLst>
            </p:cNvPr>
            <p:cNvCxnSpPr/>
            <p:nvPr/>
          </p:nvCxnSpPr>
          <p:spPr>
            <a:xfrm flipH="1" flipV="1">
              <a:off x="1852187" y="3380116"/>
              <a:ext cx="189291" cy="303468"/>
            </a:xfrm>
            <a:prstGeom prst="straightConnector1">
              <a:avLst/>
            </a:prstGeom>
            <a:noFill/>
            <a:ln w="38100" cap="flat" cmpd="sng" algn="ctr">
              <a:solidFill>
                <a:srgbClr val="F79646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D18EFF08-06ED-4B92-B752-691790A357EC}"/>
                </a:ext>
              </a:extLst>
            </p:cNvPr>
            <p:cNvCxnSpPr/>
            <p:nvPr/>
          </p:nvCxnSpPr>
          <p:spPr>
            <a:xfrm flipV="1">
              <a:off x="1626676" y="3691776"/>
              <a:ext cx="407828" cy="205649"/>
            </a:xfrm>
            <a:prstGeom prst="line">
              <a:avLst/>
            </a:prstGeom>
            <a:noFill/>
            <a:ln w="38100" cap="flat" cmpd="sng" algn="ctr">
              <a:solidFill>
                <a:srgbClr val="F79646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11AB1E2F-88B5-4189-88AB-FF2074FE1063}"/>
                </a:ext>
              </a:extLst>
            </p:cNvPr>
            <p:cNvSpPr/>
            <p:nvPr/>
          </p:nvSpPr>
          <p:spPr>
            <a:xfrm>
              <a:off x="1467866" y="3127874"/>
              <a:ext cx="317619" cy="276018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l" defTabSz="121944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South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09136687-6653-4F95-BE69-D07717CCA3C0}"/>
                </a:ext>
              </a:extLst>
            </p:cNvPr>
            <p:cNvSpPr/>
            <p:nvPr/>
          </p:nvSpPr>
          <p:spPr>
            <a:xfrm>
              <a:off x="1392977" y="3812659"/>
              <a:ext cx="317619" cy="276018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l" defTabSz="121944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East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90E86F2-427C-4249-9625-28C6F6DE4E4C}"/>
              </a:ext>
            </a:extLst>
          </p:cNvPr>
          <p:cNvGrpSpPr/>
          <p:nvPr/>
        </p:nvGrpSpPr>
        <p:grpSpPr>
          <a:xfrm>
            <a:off x="3416218" y="2462676"/>
            <a:ext cx="2033297" cy="2319551"/>
            <a:chOff x="3186315" y="2217517"/>
            <a:chExt cx="2033297" cy="2319551"/>
          </a:xfrm>
        </p:grpSpPr>
        <p:pic>
          <p:nvPicPr>
            <p:cNvPr id="150" name="图片 149">
              <a:extLst>
                <a:ext uri="{FF2B5EF4-FFF2-40B4-BE49-F238E27FC236}">
                  <a16:creationId xmlns:a16="http://schemas.microsoft.com/office/drawing/2014/main" id="{56CAE65F-076B-4F57-AEF1-014D6B9EC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315" y="2217517"/>
              <a:ext cx="2033297" cy="2319551"/>
            </a:xfrm>
            <a:prstGeom prst="rect">
              <a:avLst/>
            </a:prstGeom>
          </p:spPr>
        </p:pic>
        <p:sp>
          <p:nvSpPr>
            <p:cNvPr id="151" name="圆角矩形 164">
              <a:extLst>
                <a:ext uri="{FF2B5EF4-FFF2-40B4-BE49-F238E27FC236}">
                  <a16:creationId xmlns:a16="http://schemas.microsoft.com/office/drawing/2014/main" id="{1959A822-3EB1-4F5A-BDE5-48C4C25BF226}"/>
                </a:ext>
              </a:extLst>
            </p:cNvPr>
            <p:cNvSpPr/>
            <p:nvPr/>
          </p:nvSpPr>
          <p:spPr>
            <a:xfrm>
              <a:off x="3228027" y="4220913"/>
              <a:ext cx="1771757" cy="29691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lvl="0" algn="ctr" defTabSz="913890" fontAlgn="ctr">
                <a:defRPr/>
              </a:pPr>
              <a:r>
                <a:rPr lang="ru-RU" sz="900" dirty="0">
                  <a:solidFill>
                    <a:srgbClr val="C00000"/>
                  </a:solidFill>
                </a:rPr>
                <a:t>Дорога блокировалась, когда начиналась фаза север–юг.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FCED9F7C-3721-4F76-A904-2D014D499106}"/>
                </a:ext>
              </a:extLst>
            </p:cNvPr>
            <p:cNvCxnSpPr/>
            <p:nvPr/>
          </p:nvCxnSpPr>
          <p:spPr>
            <a:xfrm flipH="1" flipV="1">
              <a:off x="3446077" y="3514023"/>
              <a:ext cx="157529" cy="303469"/>
            </a:xfrm>
            <a:prstGeom prst="straightConnector1">
              <a:avLst/>
            </a:prstGeom>
            <a:noFill/>
            <a:ln w="38100" cap="flat" cmpd="sng" algn="ctr">
              <a:solidFill>
                <a:srgbClr val="F79646"/>
              </a:solidFill>
              <a:prstDash val="soli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5E9D5AC5-B9AE-402F-9282-A4655466146C}"/>
                </a:ext>
              </a:extLst>
            </p:cNvPr>
            <p:cNvSpPr/>
            <p:nvPr/>
          </p:nvSpPr>
          <p:spPr>
            <a:xfrm>
              <a:off x="3290569" y="3278716"/>
              <a:ext cx="317619" cy="276018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l" defTabSz="121944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South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6F05CABC-A7A2-4B74-9DC0-DA3CF6B15A1E}"/>
                </a:ext>
              </a:extLst>
            </p:cNvPr>
            <p:cNvSpPr/>
            <p:nvPr/>
          </p:nvSpPr>
          <p:spPr>
            <a:xfrm>
              <a:off x="3517457" y="3808926"/>
              <a:ext cx="317619" cy="276018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marL="0" marR="0" lvl="0" indent="0" algn="l" defTabSz="1219444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North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9E72B5B5-A73F-4BF4-8572-203B4A5D2379}"/>
                </a:ext>
              </a:extLst>
            </p:cNvPr>
            <p:cNvSpPr/>
            <p:nvPr/>
          </p:nvSpPr>
          <p:spPr>
            <a:xfrm>
              <a:off x="3358585" y="3086214"/>
              <a:ext cx="649035" cy="269111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ctr" defTabSz="91389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endParaRPr>
            </a:p>
          </p:txBody>
        </p:sp>
      </p:grpSp>
      <p:sp>
        <p:nvSpPr>
          <p:cNvPr id="156" name="右箭头 26">
            <a:extLst>
              <a:ext uri="{FF2B5EF4-FFF2-40B4-BE49-F238E27FC236}">
                <a16:creationId xmlns:a16="http://schemas.microsoft.com/office/drawing/2014/main" id="{8DAE02C9-2C39-46D6-82C4-674FC3AD7ED3}"/>
              </a:ext>
            </a:extLst>
          </p:cNvPr>
          <p:cNvSpPr/>
          <p:nvPr/>
        </p:nvSpPr>
        <p:spPr>
          <a:xfrm>
            <a:off x="5845282" y="3856955"/>
            <a:ext cx="317548" cy="348065"/>
          </a:xfrm>
          <a:prstGeom prst="rightArrow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9DBA9F8C-E191-4510-B1FA-D24861610586}"/>
              </a:ext>
            </a:extLst>
          </p:cNvPr>
          <p:cNvSpPr/>
          <p:nvPr/>
        </p:nvSpPr>
        <p:spPr>
          <a:xfrm>
            <a:off x="637421" y="1631146"/>
            <a:ext cx="5100126" cy="4691035"/>
          </a:xfrm>
          <a:prstGeom prst="rect">
            <a:avLst/>
          </a:prstGeom>
          <a:noFill/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E1F2E827-720F-4466-8FE8-12859D5C584C}"/>
              </a:ext>
            </a:extLst>
          </p:cNvPr>
          <p:cNvSpPr/>
          <p:nvPr/>
        </p:nvSpPr>
        <p:spPr>
          <a:xfrm>
            <a:off x="6227742" y="1625441"/>
            <a:ext cx="5100126" cy="4691035"/>
          </a:xfrm>
          <a:prstGeom prst="rect">
            <a:avLst/>
          </a:prstGeom>
          <a:noFill/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cxnSp>
        <p:nvCxnSpPr>
          <p:cNvPr id="159" name="曲线连接符 21">
            <a:extLst>
              <a:ext uri="{FF2B5EF4-FFF2-40B4-BE49-F238E27FC236}">
                <a16:creationId xmlns:a16="http://schemas.microsoft.com/office/drawing/2014/main" id="{482E1D17-3AD8-434B-8B07-9465C28EEE0F}"/>
              </a:ext>
            </a:extLst>
          </p:cNvPr>
          <p:cNvCxnSpPr>
            <a:stCxn id="130" idx="2"/>
            <a:endCxn id="125" idx="2"/>
          </p:cNvCxnSpPr>
          <p:nvPr/>
        </p:nvCxnSpPr>
        <p:spPr>
          <a:xfrm rot="16200000" flipH="1">
            <a:off x="7229870" y="1958122"/>
            <a:ext cx="1" cy="504056"/>
          </a:xfrm>
          <a:prstGeom prst="curvedConnector3">
            <a:avLst>
              <a:gd name="adj1" fmla="val 2286010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171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C076A3E0-E94D-4CF3-B974-95E75470E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22" y="200920"/>
            <a:ext cx="11582717" cy="511186"/>
          </a:xfrm>
        </p:spPr>
        <p:txBody>
          <a:bodyPr vert="horz" wrap="square" lIns="0" tIns="0" rIns="0" bIns="0" anchor="ctr" anchorCtr="0">
            <a:noAutofit/>
          </a:bodyPr>
          <a:lstStyle/>
          <a:p>
            <a:pPr fontAlgn="ctr">
              <a:lnSpc>
                <a:spcPct val="100000"/>
              </a:lnSpc>
            </a:pPr>
            <a:r>
              <a:rPr lang="ru-RU" sz="2400" dirty="0"/>
              <a:t>Умное обнаружение событий на дорогах: 35 событий в день, 90% точности</a:t>
            </a:r>
            <a:endParaRPr lang="en-US" altLang="zh-CN" sz="2600" dirty="0">
              <a:latin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7E58CF1-337B-4AA2-B238-8918B3A7200D}"/>
              </a:ext>
            </a:extLst>
          </p:cNvPr>
          <p:cNvSpPr/>
          <p:nvPr/>
        </p:nvSpPr>
        <p:spPr bwMode="auto">
          <a:xfrm>
            <a:off x="5158096" y="3792627"/>
            <a:ext cx="4355655" cy="2205240"/>
          </a:xfrm>
          <a:prstGeom prst="rect">
            <a:avLst/>
          </a:prstGeom>
          <a:solidFill>
            <a:srgbClr val="EEECE1">
              <a:lumMod val="20000"/>
              <a:lumOff val="8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09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9BC599D-F9BF-48FF-B9CA-15E55A85CB46}"/>
              </a:ext>
            </a:extLst>
          </p:cNvPr>
          <p:cNvSpPr/>
          <p:nvPr/>
        </p:nvSpPr>
        <p:spPr bwMode="auto">
          <a:xfrm>
            <a:off x="636874" y="3810515"/>
            <a:ext cx="4355655" cy="2205240"/>
          </a:xfrm>
          <a:prstGeom prst="rect">
            <a:avLst/>
          </a:prstGeom>
          <a:solidFill>
            <a:srgbClr val="EEECE1">
              <a:lumMod val="20000"/>
              <a:lumOff val="8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09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F06C77-E110-419C-B7D6-2DAFF3A73C30}"/>
              </a:ext>
            </a:extLst>
          </p:cNvPr>
          <p:cNvSpPr/>
          <p:nvPr/>
        </p:nvSpPr>
        <p:spPr bwMode="auto">
          <a:xfrm>
            <a:off x="5163421" y="1582971"/>
            <a:ext cx="4355655" cy="2110659"/>
          </a:xfrm>
          <a:prstGeom prst="rect">
            <a:avLst/>
          </a:prstGeom>
          <a:solidFill>
            <a:srgbClr val="EEECE1">
              <a:lumMod val="20000"/>
              <a:lumOff val="8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09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AAB38B2-0BA2-4650-B374-792AFE82346E}"/>
              </a:ext>
            </a:extLst>
          </p:cNvPr>
          <p:cNvSpPr/>
          <p:nvPr/>
        </p:nvSpPr>
        <p:spPr bwMode="auto">
          <a:xfrm>
            <a:off x="667520" y="1582972"/>
            <a:ext cx="4355655" cy="2110659"/>
          </a:xfrm>
          <a:prstGeom prst="rect">
            <a:avLst/>
          </a:prstGeom>
          <a:solidFill>
            <a:srgbClr val="EEECE1">
              <a:lumMod val="20000"/>
              <a:lumOff val="8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09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1754221-C39A-49B2-8C9B-79693C293CC2}"/>
              </a:ext>
            </a:extLst>
          </p:cNvPr>
          <p:cNvSpPr txBox="1"/>
          <p:nvPr/>
        </p:nvSpPr>
        <p:spPr>
          <a:xfrm>
            <a:off x="781681" y="1581343"/>
            <a:ext cx="4135500" cy="33855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lvl="0" algn="ctr" defTabSz="1219444" fontAlgn="ctr">
              <a:defRPr/>
            </a:pPr>
            <a:r>
              <a:rPr lang="ru-RU" sz="1200" b="1" dirty="0"/>
              <a:t>Обнаружение неисправностей светофора в реальном времени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3CD3BD7-D429-480D-9AC3-68F19D67A7B1}"/>
              </a:ext>
            </a:extLst>
          </p:cNvPr>
          <p:cNvSpPr txBox="1"/>
          <p:nvPr/>
        </p:nvSpPr>
        <p:spPr>
          <a:xfrm>
            <a:off x="1174386" y="3786522"/>
            <a:ext cx="3302265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1600"/>
            </a:lvl1pPr>
          </a:lstStyle>
          <a:p>
            <a:pPr lvl="0" defTabSz="1219444" fontAlgn="ctr">
              <a:defRPr/>
            </a:pPr>
            <a:r>
              <a:rPr lang="ru-RU" sz="1200" b="1" dirty="0"/>
              <a:t>Обнаружение переполнения очередей в узловых точках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C29E450-28FD-45E5-B134-9F375E87A165}"/>
              </a:ext>
            </a:extLst>
          </p:cNvPr>
          <p:cNvSpPr txBox="1"/>
          <p:nvPr/>
        </p:nvSpPr>
        <p:spPr>
          <a:xfrm>
            <a:off x="5286926" y="1581343"/>
            <a:ext cx="4200741" cy="33855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1600"/>
            </a:lvl1pPr>
          </a:lstStyle>
          <a:p>
            <a:pPr lvl="0" defTabSz="1219444" fontAlgn="ctr">
              <a:defRPr/>
            </a:pPr>
            <a:r>
              <a:rPr lang="kk-KZ" sz="1200" b="1" dirty="0"/>
              <a:t>Обнаружение неправильной парковки </a:t>
            </a:r>
            <a:r>
              <a:rPr lang="ru-RU" sz="1200" b="1" dirty="0"/>
              <a:t>в реальном времени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D527556-3BB1-475E-8535-D51A74B8C728}"/>
              </a:ext>
            </a:extLst>
          </p:cNvPr>
          <p:cNvSpPr txBox="1"/>
          <p:nvPr/>
        </p:nvSpPr>
        <p:spPr>
          <a:xfrm>
            <a:off x="5257879" y="3786522"/>
            <a:ext cx="4200741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1600"/>
            </a:lvl1pPr>
          </a:lstStyle>
          <a:p>
            <a:pPr lvl="0" defTabSz="1219444" fontAlgn="ctr">
              <a:defRPr/>
            </a:pPr>
            <a:r>
              <a:rPr lang="kk-KZ" sz="1200" b="1" dirty="0"/>
              <a:t>Обнаружение избыточных зелёных сигналов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BADAAD5-9A33-4FE3-9931-F75158033A9B}"/>
              </a:ext>
            </a:extLst>
          </p:cNvPr>
          <p:cNvSpPr txBox="1"/>
          <p:nvPr/>
        </p:nvSpPr>
        <p:spPr>
          <a:xfrm>
            <a:off x="636874" y="882037"/>
            <a:ext cx="956775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defTabSz="1219444" fontAlgn="ctr">
              <a:defRPr/>
            </a:pPr>
            <a:r>
              <a:rPr lang="ru-RU" b="1" dirty="0" err="1"/>
              <a:t>TrafficGo</a:t>
            </a:r>
            <a:r>
              <a:rPr lang="ru-RU" dirty="0"/>
              <a:t> отслеживает события в реальном времени, анализируя видео и выдаёт предупреждения при выявлении проблем.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7547FB1-A6D2-45E8-B5B3-6E7F630A5D01}"/>
              </a:ext>
            </a:extLst>
          </p:cNvPr>
          <p:cNvSpPr/>
          <p:nvPr/>
        </p:nvSpPr>
        <p:spPr>
          <a:xfrm>
            <a:off x="9888419" y="1582972"/>
            <a:ext cx="720080" cy="4414894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09F9E5-3697-42AF-B803-6C2881EAA112}"/>
              </a:ext>
            </a:extLst>
          </p:cNvPr>
          <p:cNvSpPr/>
          <p:nvPr/>
        </p:nvSpPr>
        <p:spPr>
          <a:xfrm>
            <a:off x="10016520" y="1958030"/>
            <a:ext cx="463879" cy="97754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vert="vert270" lIns="0" tIns="0" rIns="0" bIns="0" rtlCol="0" anchor="ctr">
            <a:noAutofit/>
          </a:bodyPr>
          <a:lstStyle/>
          <a:p>
            <a:pPr lvl="0" algn="ctr" defTabSz="913890" fontAlgn="ctr">
              <a:defRPr/>
            </a:pPr>
            <a:r>
              <a:rPr lang="kk-KZ" sz="1100" b="1" dirty="0">
                <a:solidFill>
                  <a:srgbClr val="FFFFFF"/>
                </a:solidFill>
              </a:rPr>
              <a:t>Журнал событий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80EC45F-102D-471C-A15A-D256685A7704}"/>
              </a:ext>
            </a:extLst>
          </p:cNvPr>
          <p:cNvSpPr/>
          <p:nvPr/>
        </p:nvSpPr>
        <p:spPr>
          <a:xfrm>
            <a:off x="10016520" y="3120236"/>
            <a:ext cx="463879" cy="979238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vert="vert270" lIns="0" tIns="0" rIns="0" bIns="0" rtlCol="0" anchor="ctr">
            <a:noAutofit/>
          </a:bodyPr>
          <a:lstStyle/>
          <a:p>
            <a:pPr lvl="0" algn="ctr" defTabSz="913890" fontAlgn="ctr">
              <a:defRPr/>
            </a:pPr>
            <a:r>
              <a:rPr lang="kk-KZ" sz="1100" b="1" dirty="0">
                <a:solidFill>
                  <a:srgbClr val="FFFFFF"/>
                </a:solidFill>
              </a:rPr>
              <a:t>Скриншоты с видеопотока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8FE8650-E362-4FA4-9A31-DB0D0635B960}"/>
              </a:ext>
            </a:extLst>
          </p:cNvPr>
          <p:cNvSpPr/>
          <p:nvPr/>
        </p:nvSpPr>
        <p:spPr>
          <a:xfrm>
            <a:off x="10046868" y="4284140"/>
            <a:ext cx="426433" cy="1165791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vert="vert270" lIns="0" tIns="0" rIns="0" bIns="0" rtlCol="0" anchor="ctr">
            <a:noAutofit/>
          </a:bodyPr>
          <a:lstStyle/>
          <a:p>
            <a:pPr lvl="0" algn="ctr" defTabSz="913890" fontAlgn="ctr"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SMS </a:t>
            </a:r>
            <a:r>
              <a:rPr lang="kk-KZ" sz="1100" b="1" dirty="0">
                <a:solidFill>
                  <a:srgbClr val="FFFFFF"/>
                </a:solidFill>
              </a:rPr>
              <a:t>уведомления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997059C-AE56-4C3A-800D-90DCBEAB49ED}"/>
              </a:ext>
            </a:extLst>
          </p:cNvPr>
          <p:cNvSpPr/>
          <p:nvPr/>
        </p:nvSpPr>
        <p:spPr>
          <a:xfrm>
            <a:off x="10994131" y="1582971"/>
            <a:ext cx="720080" cy="4432784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AD52F1D-AC51-478E-A464-4ADCECE8397F}"/>
              </a:ext>
            </a:extLst>
          </p:cNvPr>
          <p:cNvSpPr/>
          <p:nvPr/>
        </p:nvSpPr>
        <p:spPr>
          <a:xfrm>
            <a:off x="11078007" y="2457262"/>
            <a:ext cx="579328" cy="1158771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vert="vert270" lIns="0" tIns="0" rIns="0" bIns="0" rtlCol="0" anchor="ctr">
            <a:noAutofit/>
          </a:bodyPr>
          <a:lstStyle/>
          <a:p>
            <a:pPr lvl="0" algn="ctr" defTabSz="913890" fontAlgn="ctr">
              <a:defRPr/>
            </a:pPr>
            <a:r>
              <a:rPr lang="kk-KZ" sz="1100" b="1" dirty="0">
                <a:solidFill>
                  <a:srgbClr val="FFFFFF"/>
                </a:solidFill>
              </a:rPr>
              <a:t>План перенастройки тайминга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F6FEE6C-682F-436E-AFBD-EEDAEB3D3504}"/>
              </a:ext>
            </a:extLst>
          </p:cNvPr>
          <p:cNvSpPr/>
          <p:nvPr/>
        </p:nvSpPr>
        <p:spPr>
          <a:xfrm>
            <a:off x="11196684" y="3887207"/>
            <a:ext cx="341975" cy="1179392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vert="vert270" lIns="0" tIns="0" rIns="0" bIns="0" rtlCol="0" anchor="ctr">
            <a:noAutofit/>
          </a:bodyPr>
          <a:lstStyle/>
          <a:p>
            <a:pPr lvl="0" algn="ctr" defTabSz="913890" fontAlgn="ctr">
              <a:defRPr/>
            </a:pPr>
            <a:r>
              <a:rPr lang="en-US" sz="1100" b="1" dirty="0">
                <a:solidFill>
                  <a:srgbClr val="FFFFFF"/>
                </a:solidFill>
              </a:rPr>
              <a:t>O&amp;M-</a:t>
            </a:r>
            <a:r>
              <a:rPr lang="kk-KZ" sz="1100" b="1" dirty="0">
                <a:solidFill>
                  <a:srgbClr val="FFFFFF"/>
                </a:solidFill>
              </a:rPr>
              <a:t>решение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579FD8B8-C5A0-421A-8E87-949E0D83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433" y="1968736"/>
            <a:ext cx="1405580" cy="171458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264C831-EF05-463C-86EE-1B9116E6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94" y="1968736"/>
            <a:ext cx="1413747" cy="1724895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C0218F16-0FA4-4ADE-A51F-7B6B47CCAFE7}"/>
              </a:ext>
            </a:extLst>
          </p:cNvPr>
          <p:cNvSpPr/>
          <p:nvPr/>
        </p:nvSpPr>
        <p:spPr>
          <a:xfrm>
            <a:off x="654276" y="3365627"/>
            <a:ext cx="1451859" cy="307813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lvl="0" algn="ctr" defTabSz="913890" fontAlgn="ctr">
              <a:defRPr/>
            </a:pPr>
            <a:r>
              <a:rPr lang="kk-KZ" sz="1000" b="1" dirty="0">
                <a:solidFill>
                  <a:srgbClr val="FFFFFF"/>
                </a:solidFill>
              </a:rPr>
              <a:t>Неправильная синхронизация сигналов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C73EA7F-4A16-40C6-9714-204BA33947F2}"/>
              </a:ext>
            </a:extLst>
          </p:cNvPr>
          <p:cNvSpPr/>
          <p:nvPr/>
        </p:nvSpPr>
        <p:spPr>
          <a:xfrm>
            <a:off x="2177433" y="3371568"/>
            <a:ext cx="1440161" cy="307813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lvl="0" algn="ctr" defTabSz="913890" fontAlgn="ctr">
              <a:defRPr/>
            </a:pPr>
            <a:r>
              <a:rPr lang="kk-KZ" sz="1000" b="1" dirty="0">
                <a:solidFill>
                  <a:srgbClr val="FFFFFF"/>
                </a:solidFill>
              </a:rPr>
              <a:t>Отсутствие сигнала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717C1F7-2AD8-450D-80FF-9DF1656C91B3}"/>
              </a:ext>
            </a:extLst>
          </p:cNvPr>
          <p:cNvSpPr/>
          <p:nvPr/>
        </p:nvSpPr>
        <p:spPr>
          <a:xfrm>
            <a:off x="3652917" y="3371568"/>
            <a:ext cx="1370258" cy="307813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lvl="0" algn="ctr" defTabSz="913890" fontAlgn="ctr">
              <a:defRPr/>
            </a:pPr>
            <a:r>
              <a:rPr lang="kk-KZ" sz="1000" b="1" dirty="0">
                <a:solidFill>
                  <a:srgbClr val="FFFFFF"/>
                </a:solidFill>
              </a:rPr>
              <a:t>Светофор перекрыт деревьями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F18678CB-FFFC-4B1E-9772-80569904B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26" y="4243649"/>
            <a:ext cx="2902968" cy="1652868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C6075890-B544-4B45-8242-FAEC92F32173}"/>
              </a:ext>
            </a:extLst>
          </p:cNvPr>
          <p:cNvSpPr/>
          <p:nvPr/>
        </p:nvSpPr>
        <p:spPr>
          <a:xfrm>
            <a:off x="3679081" y="4230254"/>
            <a:ext cx="1238099" cy="1666263"/>
          </a:xfrm>
          <a:prstGeom prst="rect">
            <a:avLst/>
          </a:prstGeom>
          <a:solidFill>
            <a:srgbClr val="C6D9F1"/>
          </a:solidFill>
          <a:ln w="25400" cap="flat" cmpd="sng" algn="ctr">
            <a:noFill/>
            <a:prstDash val="solid"/>
          </a:ln>
          <a:effectLst/>
        </p:spPr>
        <p:txBody>
          <a:bodyPr lIns="35560" tIns="35560" rIns="35560" bIns="35560" rtlCol="0" anchor="ctr">
            <a:noAutofit/>
          </a:bodyPr>
          <a:lstStyle/>
          <a:p>
            <a:r>
              <a:rPr lang="ru-RU" sz="1100" b="1" dirty="0"/>
              <a:t>Автоматическое определение состояния движения.</a:t>
            </a:r>
            <a:endParaRPr lang="ru-RU" sz="1100" dirty="0"/>
          </a:p>
          <a:p>
            <a:r>
              <a:rPr lang="ru-RU" sz="1100" dirty="0"/>
              <a:t>Мгновенное вмешательство, чтобы предотвратить массовые заторы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17289935-111E-4A7A-ACCD-467E0C75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012" y="2007165"/>
            <a:ext cx="3025925" cy="15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圆角矩形 27">
            <a:extLst>
              <a:ext uri="{FF2B5EF4-FFF2-40B4-BE49-F238E27FC236}">
                <a16:creationId xmlns:a16="http://schemas.microsoft.com/office/drawing/2014/main" id="{995A6FD2-1F4F-4157-B3F6-FA2FB1BCAA66}"/>
              </a:ext>
            </a:extLst>
          </p:cNvPr>
          <p:cNvSpPr/>
          <p:nvPr/>
        </p:nvSpPr>
        <p:spPr>
          <a:xfrm>
            <a:off x="5959276" y="2067732"/>
            <a:ext cx="936104" cy="325160"/>
          </a:xfrm>
          <a:prstGeom prst="roundRect">
            <a:avLst/>
          </a:prstGeom>
          <a:solidFill>
            <a:srgbClr val="4F81BD">
              <a:alpha val="4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AI-powered remote detection</a:t>
            </a:r>
          </a:p>
        </p:txBody>
      </p:sp>
      <p:sp>
        <p:nvSpPr>
          <p:cNvPr id="61" name="圆角矩形 28">
            <a:extLst>
              <a:ext uri="{FF2B5EF4-FFF2-40B4-BE49-F238E27FC236}">
                <a16:creationId xmlns:a16="http://schemas.microsoft.com/office/drawing/2014/main" id="{90EA5544-F904-4C69-967B-175E902AB040}"/>
              </a:ext>
            </a:extLst>
          </p:cNvPr>
          <p:cNvSpPr/>
          <p:nvPr/>
        </p:nvSpPr>
        <p:spPr>
          <a:xfrm>
            <a:off x="1823593" y="5299765"/>
            <a:ext cx="1140987" cy="231310"/>
          </a:xfrm>
          <a:prstGeom prst="roundRect">
            <a:avLst/>
          </a:prstGeom>
          <a:solidFill>
            <a:srgbClr val="4F81BD">
              <a:alpha val="4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AI-powered remote detection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11FF97B-1EE1-490A-90F4-65109055AF14}"/>
              </a:ext>
            </a:extLst>
          </p:cNvPr>
          <p:cNvSpPr/>
          <p:nvPr/>
        </p:nvSpPr>
        <p:spPr>
          <a:xfrm>
            <a:off x="8355408" y="1960020"/>
            <a:ext cx="1103212" cy="1656013"/>
          </a:xfrm>
          <a:prstGeom prst="rect">
            <a:avLst/>
          </a:prstGeom>
          <a:solidFill>
            <a:srgbClr val="C6D9F1"/>
          </a:solidFill>
          <a:ln w="25400" cap="flat" cmpd="sng" algn="ctr">
            <a:noFill/>
            <a:prstDash val="solid"/>
          </a:ln>
          <a:effectLst/>
        </p:spPr>
        <p:txBody>
          <a:bodyPr lIns="35560" tIns="35560" rIns="35560" bIns="35560" rtlCol="0" anchor="ctr">
            <a:noAutofit/>
          </a:bodyPr>
          <a:lstStyle/>
          <a:p>
            <a:pPr lvl="0" defTabSz="913890" fontAlgn="ctr">
              <a:defRPr/>
            </a:pPr>
            <a:r>
              <a:rPr lang="ru-RU" sz="1100" dirty="0"/>
              <a:t>Быстрое распознавание неправильной парковки с помощью </a:t>
            </a:r>
            <a:r>
              <a:rPr lang="ru-RU" sz="1100" b="1" dirty="0"/>
              <a:t>распознавания транспортных средств и отслеживания объектов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DF00A06-4B9E-47E5-96B1-BB7D635A2EDB}"/>
              </a:ext>
            </a:extLst>
          </p:cNvPr>
          <p:cNvSpPr/>
          <p:nvPr/>
        </p:nvSpPr>
        <p:spPr>
          <a:xfrm>
            <a:off x="8161020" y="4295564"/>
            <a:ext cx="1297600" cy="1600953"/>
          </a:xfrm>
          <a:prstGeom prst="rect">
            <a:avLst/>
          </a:prstGeom>
          <a:solidFill>
            <a:srgbClr val="C6D9F1"/>
          </a:solidFill>
          <a:ln w="25400" cap="flat" cmpd="sng" algn="ctr">
            <a:noFill/>
            <a:prstDash val="solid"/>
          </a:ln>
          <a:effectLst/>
        </p:spPr>
        <p:txBody>
          <a:bodyPr lIns="35560" tIns="35560" rIns="35560" bIns="35560" rtlCol="0" anchor="ctr">
            <a:noAutofit/>
          </a:bodyPr>
          <a:lstStyle/>
          <a:p>
            <a:r>
              <a:rPr lang="ru-RU" sz="1100" dirty="0"/>
              <a:t>Сравнение состояния сигналов со </a:t>
            </a:r>
            <a:r>
              <a:rPr lang="ru-RU" sz="1100" b="1" dirty="0"/>
              <a:t>сценариями трафика</a:t>
            </a:r>
            <a:endParaRPr lang="ru-RU" sz="1100" dirty="0"/>
          </a:p>
          <a:p>
            <a:r>
              <a:rPr lang="ru-RU" sz="1100" dirty="0"/>
              <a:t>Быстрое выявление случаев, когда зелёный свет включён без необходимости</a:t>
            </a:r>
          </a:p>
        </p:txBody>
      </p:sp>
      <p:sp>
        <p:nvSpPr>
          <p:cNvPr id="64" name="等腰三角形 63">
            <a:extLst>
              <a:ext uri="{FF2B5EF4-FFF2-40B4-BE49-F238E27FC236}">
                <a16:creationId xmlns:a16="http://schemas.microsoft.com/office/drawing/2014/main" id="{F7C34F3B-DF46-4862-B9FB-CC55B36F2D78}"/>
              </a:ext>
            </a:extLst>
          </p:cNvPr>
          <p:cNvSpPr/>
          <p:nvPr/>
        </p:nvSpPr>
        <p:spPr>
          <a:xfrm rot="5400000">
            <a:off x="9267122" y="3779529"/>
            <a:ext cx="824096" cy="157566"/>
          </a:xfrm>
          <a:prstGeom prst="triangle">
            <a:avLst>
              <a:gd name="adj" fmla="val 51612"/>
            </a:avLst>
          </a:prstGeom>
          <a:solidFill>
            <a:srgbClr val="1F497D">
              <a:lumMod val="40000"/>
              <a:lumOff val="60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444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65" name="等腰三角形 64">
            <a:extLst>
              <a:ext uri="{FF2B5EF4-FFF2-40B4-BE49-F238E27FC236}">
                <a16:creationId xmlns:a16="http://schemas.microsoft.com/office/drawing/2014/main" id="{8590B646-7476-4009-9CC7-DF2560503352}"/>
              </a:ext>
            </a:extLst>
          </p:cNvPr>
          <p:cNvSpPr/>
          <p:nvPr/>
        </p:nvSpPr>
        <p:spPr>
          <a:xfrm rot="5400000">
            <a:off x="10371867" y="3779530"/>
            <a:ext cx="824096" cy="157566"/>
          </a:xfrm>
          <a:prstGeom prst="triangle">
            <a:avLst>
              <a:gd name="adj" fmla="val 51612"/>
            </a:avLst>
          </a:prstGeom>
          <a:solidFill>
            <a:srgbClr val="1F497D">
              <a:lumMod val="40000"/>
              <a:lumOff val="60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444" rtl="0" eaLnBrk="1" fontAlgn="ctr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ea"/>
              <a:sym typeface="+mn-lt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6B07B44D-B317-4256-BBCC-8F834F5EB0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506" y="4320413"/>
            <a:ext cx="2755882" cy="1506799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9BD6B201-F386-41E8-80E5-42CAE35DE067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63" r="-835"/>
          <a:stretch/>
        </p:blipFill>
        <p:spPr>
          <a:xfrm>
            <a:off x="665265" y="1960021"/>
            <a:ext cx="1440870" cy="14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1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C885173B-D3EB-42C0-A611-AE9052111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063" y="276263"/>
            <a:ext cx="11749029" cy="441937"/>
          </a:xfrm>
        </p:spPr>
        <p:txBody>
          <a:bodyPr vert="horz" wrap="square" lIns="0" tIns="0" rIns="0" bIns="0" anchor="ctr" anchorCtr="0">
            <a:noAutofit/>
          </a:bodyPr>
          <a:lstStyle/>
          <a:p>
            <a:r>
              <a:rPr lang="ru-RU" sz="2400" dirty="0"/>
              <a:t>Обнаружение дорожных событий с ИИ: быстрое реагирование снижает риски на дорогах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A3ADF32-33FA-4FE2-863A-69118152C25F}"/>
              </a:ext>
            </a:extLst>
          </p:cNvPr>
          <p:cNvSpPr/>
          <p:nvPr/>
        </p:nvSpPr>
        <p:spPr bwMode="auto">
          <a:xfrm>
            <a:off x="443898" y="3849175"/>
            <a:ext cx="11278456" cy="2962975"/>
          </a:xfrm>
          <a:prstGeom prst="rect">
            <a:avLst/>
          </a:prstGeom>
          <a:solidFill>
            <a:srgbClr val="EEECE1">
              <a:lumMod val="20000"/>
              <a:lumOff val="8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09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25F320D-5621-4F22-BEF7-3C477F36F4B8}"/>
              </a:ext>
            </a:extLst>
          </p:cNvPr>
          <p:cNvSpPr/>
          <p:nvPr/>
        </p:nvSpPr>
        <p:spPr bwMode="auto">
          <a:xfrm>
            <a:off x="435755" y="985160"/>
            <a:ext cx="11278456" cy="2804562"/>
          </a:xfrm>
          <a:prstGeom prst="rect">
            <a:avLst/>
          </a:prstGeom>
          <a:solidFill>
            <a:srgbClr val="EEECE1">
              <a:lumMod val="20000"/>
              <a:lumOff val="8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09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DB50C30-7CC0-49CF-964F-CA37D0D3E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858" y="1256755"/>
            <a:ext cx="3037406" cy="227267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956526B-112B-49A8-95BD-D4A105338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63" y="1260240"/>
            <a:ext cx="3037407" cy="226570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7E51EC4-5629-4608-A155-D7E6F2504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50" y="1257558"/>
            <a:ext cx="3037406" cy="227107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83380D3-0EFB-4272-A0EA-118EA037CBB0}"/>
              </a:ext>
            </a:extLst>
          </p:cNvPr>
          <p:cNvSpPr txBox="1"/>
          <p:nvPr/>
        </p:nvSpPr>
        <p:spPr>
          <a:xfrm>
            <a:off x="1146380" y="3542528"/>
            <a:ext cx="2286203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ctr" defTabSz="1219444" fontAlgn="ctr">
              <a:defRPr/>
            </a:pPr>
            <a:r>
              <a:rPr lang="ru-RU" sz="1050" b="1" dirty="0">
                <a:solidFill>
                  <a:srgbClr val="0070C0"/>
                </a:solidFill>
              </a:rPr>
              <a:t>Зафиксировано событие: нарушение правил парковки в 0</a:t>
            </a:r>
            <a:r>
              <a:rPr lang="en-US" sz="1050" b="1" dirty="0">
                <a:solidFill>
                  <a:srgbClr val="0070C0"/>
                </a:solidFill>
              </a:rPr>
              <a:t>2:14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A67C908-B450-4834-9F9C-F0C03C1BAA86}"/>
              </a:ext>
            </a:extLst>
          </p:cNvPr>
          <p:cNvSpPr txBox="1"/>
          <p:nvPr/>
        </p:nvSpPr>
        <p:spPr>
          <a:xfrm>
            <a:off x="5051112" y="3542526"/>
            <a:ext cx="1588897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ctr" defTabSz="1219444" fontAlgn="ctr">
              <a:defRPr/>
            </a:pPr>
            <a:r>
              <a:rPr kumimoji="0" lang="ru-RU" sz="105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</a:t>
            </a:r>
            <a:r>
              <a:rPr lang="kk-KZ" sz="1050" b="1" dirty="0">
                <a:solidFill>
                  <a:srgbClr val="0070C0"/>
                </a:solidFill>
              </a:rPr>
              <a:t>рибыла дорожная полиция</a:t>
            </a:r>
            <a:r>
              <a:rPr lang="en-US" sz="1050" b="1" dirty="0">
                <a:solidFill>
                  <a:srgbClr val="0070C0"/>
                </a:solidFill>
              </a:rPr>
              <a:t> </a:t>
            </a:r>
            <a:r>
              <a:rPr lang="ru-RU" sz="1050" b="1" dirty="0">
                <a:solidFill>
                  <a:srgbClr val="0070C0"/>
                </a:solidFill>
              </a:rPr>
              <a:t>в 2</a:t>
            </a:r>
            <a:r>
              <a:rPr lang="en-US" sz="1050" b="1" dirty="0">
                <a:solidFill>
                  <a:srgbClr val="0070C0"/>
                </a:solidFill>
              </a:rPr>
              <a:t>:57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349F87-1CE3-48CC-A233-2FAE5F9F6D29}"/>
              </a:ext>
            </a:extLst>
          </p:cNvPr>
          <p:cNvSpPr txBox="1"/>
          <p:nvPr/>
        </p:nvSpPr>
        <p:spPr>
          <a:xfrm>
            <a:off x="8707471" y="3542528"/>
            <a:ext cx="2127505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ctr" defTabSz="1219444" fontAlgn="ctr">
              <a:defRPr/>
            </a:pPr>
            <a:r>
              <a:rPr lang="kk-KZ" sz="1050" b="1" dirty="0">
                <a:solidFill>
                  <a:srgbClr val="0070C0"/>
                </a:solidFill>
              </a:rPr>
              <a:t>Прибыл эвакуатор</a:t>
            </a:r>
            <a:r>
              <a:rPr lang="en-US" sz="1050" b="1" dirty="0">
                <a:solidFill>
                  <a:srgbClr val="0070C0"/>
                </a:solidFill>
              </a:rPr>
              <a:t> </a:t>
            </a:r>
            <a:r>
              <a:rPr lang="ru-RU" sz="1050" b="1" dirty="0">
                <a:solidFill>
                  <a:srgbClr val="0070C0"/>
                </a:solidFill>
              </a:rPr>
              <a:t>в 20</a:t>
            </a:r>
            <a:r>
              <a:rPr lang="en-US" sz="1050" b="1" dirty="0">
                <a:solidFill>
                  <a:srgbClr val="0070C0"/>
                </a:solidFill>
              </a:rPr>
              <a:t>:</a:t>
            </a:r>
            <a:r>
              <a:rPr lang="ru-RU" sz="1050" b="1" dirty="0">
                <a:solidFill>
                  <a:srgbClr val="0070C0"/>
                </a:solidFill>
              </a:rPr>
              <a:t>58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B1C086A-86A8-44FB-96D1-84BF8F4BCEEA}"/>
              </a:ext>
            </a:extLst>
          </p:cNvPr>
          <p:cNvSpPr/>
          <p:nvPr/>
        </p:nvSpPr>
        <p:spPr>
          <a:xfrm>
            <a:off x="408955" y="974047"/>
            <a:ext cx="10960744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1219444" fontAlgn="ctr">
              <a:defRPr/>
            </a:pPr>
            <a:r>
              <a:rPr lang="ru-RU" sz="1200" b="1" dirty="0"/>
              <a:t>Кейс 1</a:t>
            </a:r>
            <a:r>
              <a:rPr lang="en-US" sz="1200" b="1" dirty="0"/>
              <a:t>: </a:t>
            </a:r>
            <a:r>
              <a:rPr lang="ru-RU" sz="1200" b="1" dirty="0"/>
              <a:t>6 мая 2020 года</a:t>
            </a:r>
            <a:r>
              <a:rPr lang="ru-RU" sz="1200" dirty="0"/>
              <a:t>, автомобиль стоял более </a:t>
            </a:r>
            <a:r>
              <a:rPr lang="ru-RU" sz="1200" b="1" dirty="0"/>
              <a:t>одного часа</a:t>
            </a:r>
            <a:r>
              <a:rPr lang="ru-RU" sz="1200" dirty="0"/>
              <a:t> на одной полосе у восточного въезда на </a:t>
            </a:r>
            <a:r>
              <a:rPr lang="ru-RU" sz="1200" dirty="0" err="1"/>
              <a:t>Longping</a:t>
            </a:r>
            <a:r>
              <a:rPr lang="ru-RU" sz="1200" dirty="0"/>
              <a:t> Road (</a:t>
            </a:r>
            <a:r>
              <a:rPr lang="ru-RU" sz="1200" dirty="0" err="1"/>
              <a:t>Chongzhi</a:t>
            </a:r>
            <a:r>
              <a:rPr lang="ru-RU" sz="1200" dirty="0"/>
              <a:t> Avenue).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" name="燕尾形 16">
            <a:extLst>
              <a:ext uri="{FF2B5EF4-FFF2-40B4-BE49-F238E27FC236}">
                <a16:creationId xmlns:a16="http://schemas.microsoft.com/office/drawing/2014/main" id="{EBD0F5ED-BE6D-4726-954C-EED4751B589B}"/>
              </a:ext>
            </a:extLst>
          </p:cNvPr>
          <p:cNvSpPr/>
          <p:nvPr/>
        </p:nvSpPr>
        <p:spPr>
          <a:xfrm>
            <a:off x="3793331" y="1949258"/>
            <a:ext cx="288032" cy="864096"/>
          </a:xfrm>
          <a:prstGeom prst="chevron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33" name="燕尾形 17">
            <a:extLst>
              <a:ext uri="{FF2B5EF4-FFF2-40B4-BE49-F238E27FC236}">
                <a16:creationId xmlns:a16="http://schemas.microsoft.com/office/drawing/2014/main" id="{169D5D73-0C24-4A34-826A-37C27489CA9B}"/>
              </a:ext>
            </a:extLst>
          </p:cNvPr>
          <p:cNvSpPr/>
          <p:nvPr/>
        </p:nvSpPr>
        <p:spPr>
          <a:xfrm>
            <a:off x="7648586" y="1949258"/>
            <a:ext cx="288032" cy="864096"/>
          </a:xfrm>
          <a:prstGeom prst="chevron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AF01F9C-66AE-4E26-9A04-2A3BA5031D06}"/>
              </a:ext>
            </a:extLst>
          </p:cNvPr>
          <p:cNvSpPr txBox="1"/>
          <p:nvPr/>
        </p:nvSpPr>
        <p:spPr>
          <a:xfrm>
            <a:off x="1057027" y="6509128"/>
            <a:ext cx="1768433" cy="30777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ctr" defTabSz="1219444" fontAlgn="ctr">
              <a:defRPr/>
            </a:pPr>
            <a:r>
              <a:rPr lang="kk-KZ" sz="1050" b="1" dirty="0">
                <a:solidFill>
                  <a:srgbClr val="0070C0"/>
                </a:solidFill>
              </a:rPr>
              <a:t>23:45 — автобус сломался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E9801DA-E351-4992-8C4C-A5CF322FAB9A}"/>
              </a:ext>
            </a:extLst>
          </p:cNvPr>
          <p:cNvSpPr txBox="1"/>
          <p:nvPr/>
        </p:nvSpPr>
        <p:spPr>
          <a:xfrm>
            <a:off x="4441262" y="6436999"/>
            <a:ext cx="2986355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ru-RU" sz="1050" b="1" dirty="0">
                <a:solidFill>
                  <a:srgbClr val="0070C0"/>
                </a:solidFill>
              </a:rPr>
              <a:t>23:58 — водитель попытался починить двигатель, но неудачно, и вызвал эвакуатор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D3C3FA5-6060-4C19-9D34-A26E3D6F7EA7}"/>
              </a:ext>
            </a:extLst>
          </p:cNvPr>
          <p:cNvSpPr/>
          <p:nvPr/>
        </p:nvSpPr>
        <p:spPr>
          <a:xfrm>
            <a:off x="435754" y="3841597"/>
            <a:ext cx="11037560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defTabSz="1219444" fontAlgn="ctr"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Кейс 2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lang="ru-RU" sz="1200" b="1" dirty="0"/>
              <a:t>3 июня 2020 года</a:t>
            </a:r>
            <a:r>
              <a:rPr lang="ru-RU" sz="1200" dirty="0"/>
              <a:t>, автобус занял одну полосу на </a:t>
            </a:r>
            <a:r>
              <a:rPr lang="ru-RU" sz="1200" b="1" dirty="0"/>
              <a:t>один час</a:t>
            </a:r>
            <a:r>
              <a:rPr lang="ru-RU" sz="1200" dirty="0"/>
              <a:t> у северного въезда на </a:t>
            </a:r>
            <a:r>
              <a:rPr lang="ru-RU" sz="1200" dirty="0" err="1"/>
              <a:t>Zhang</a:t>
            </a:r>
            <a:r>
              <a:rPr lang="ru-RU" sz="1200" dirty="0"/>
              <a:t> </a:t>
            </a:r>
            <a:r>
              <a:rPr lang="ru-RU" sz="1200" dirty="0" err="1"/>
              <a:t>Heng</a:t>
            </a:r>
            <a:r>
              <a:rPr lang="ru-RU" sz="1200" dirty="0"/>
              <a:t> Road (</a:t>
            </a:r>
            <a:r>
              <a:rPr lang="ru-RU" sz="1200" dirty="0" err="1"/>
              <a:t>Wuhe</a:t>
            </a:r>
            <a:r>
              <a:rPr lang="ru-RU" sz="1200" dirty="0"/>
              <a:t> Avenue).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" name="燕尾形 25">
            <a:extLst>
              <a:ext uri="{FF2B5EF4-FFF2-40B4-BE49-F238E27FC236}">
                <a16:creationId xmlns:a16="http://schemas.microsoft.com/office/drawing/2014/main" id="{DB142E31-9185-4B70-9D04-96EBD71F8091}"/>
              </a:ext>
            </a:extLst>
          </p:cNvPr>
          <p:cNvSpPr/>
          <p:nvPr/>
        </p:nvSpPr>
        <p:spPr>
          <a:xfrm>
            <a:off x="3820130" y="4939674"/>
            <a:ext cx="288032" cy="864096"/>
          </a:xfrm>
          <a:prstGeom prst="chevron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sp>
        <p:nvSpPr>
          <p:cNvPr id="38" name="燕尾形 26">
            <a:extLst>
              <a:ext uri="{FF2B5EF4-FFF2-40B4-BE49-F238E27FC236}">
                <a16:creationId xmlns:a16="http://schemas.microsoft.com/office/drawing/2014/main" id="{746A4EB4-C093-409D-9B6A-F3310071AFE3}"/>
              </a:ext>
            </a:extLst>
          </p:cNvPr>
          <p:cNvSpPr/>
          <p:nvPr/>
        </p:nvSpPr>
        <p:spPr>
          <a:xfrm>
            <a:off x="7675385" y="4939674"/>
            <a:ext cx="288032" cy="864096"/>
          </a:xfrm>
          <a:prstGeom prst="chevron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389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C4B3050-175B-492E-AA92-AB24234BB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64" y="4180151"/>
            <a:ext cx="3100415" cy="228869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2D13EDE-F21A-4FFF-91AF-C0287EC3D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070" y="4196500"/>
            <a:ext cx="3172876" cy="225599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F70E11D-2652-4A9E-A82F-DA93FAA9A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750" y="4226708"/>
            <a:ext cx="3196949" cy="22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1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3ED0C-F056-D8E7-EFDD-E64753AA2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A34E279-7851-4F79-D155-48D002696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061" y="507870"/>
            <a:ext cx="10740640" cy="441937"/>
          </a:xfrm>
        </p:spPr>
        <p:txBody>
          <a:bodyPr>
            <a:noAutofit/>
          </a:bodyPr>
          <a:lstStyle/>
          <a:p>
            <a:r>
              <a:rPr lang="ru-RU" dirty="0"/>
              <a:t>ИИ-решения для розничной торговли</a:t>
            </a:r>
          </a:p>
        </p:txBody>
      </p:sp>
      <p:sp>
        <p:nvSpPr>
          <p:cNvPr id="4" name="AutoShape 28">
            <a:extLst>
              <a:ext uri="{FF2B5EF4-FFF2-40B4-BE49-F238E27FC236}">
                <a16:creationId xmlns:a16="http://schemas.microsoft.com/office/drawing/2014/main" id="{DE37FFB6-0D01-2FBE-BD9B-A88CE2EE1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255" y="2122636"/>
            <a:ext cx="504056" cy="24050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Регистрация визита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" name="AutoShape 28">
            <a:extLst>
              <a:ext uri="{FF2B5EF4-FFF2-40B4-BE49-F238E27FC236}">
                <a16:creationId xmlns:a16="http://schemas.microsoft.com/office/drawing/2014/main" id="{671D56B3-CE20-F2E9-1646-1F23202EF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295" y="2122633"/>
            <a:ext cx="565420" cy="2405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ru-RU" sz="1600" dirty="0"/>
              <a:t>Проверка, что визит был в нужный магазин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AutoShape 28">
            <a:extLst>
              <a:ext uri="{FF2B5EF4-FFF2-40B4-BE49-F238E27FC236}">
                <a16:creationId xmlns:a16="http://schemas.microsoft.com/office/drawing/2014/main" id="{ECC7E903-08E2-DA90-65AF-4AA651F3C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699" y="2140765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Обнаружение повторных фото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7" name="AutoShape 28">
            <a:extLst>
              <a:ext uri="{FF2B5EF4-FFF2-40B4-BE49-F238E27FC236}">
                <a16:creationId xmlns:a16="http://schemas.microsoft.com/office/drawing/2014/main" id="{267DAB57-442F-5E18-CE82-14FC63AB8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9964" y="2126646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Распознавание </a:t>
            </a:r>
            <a:r>
              <a:rPr lang="en-US" sz="1600" dirty="0"/>
              <a:t>SKU </a:t>
            </a:r>
            <a:r>
              <a:rPr lang="kk-KZ" sz="1600" dirty="0"/>
              <a:t>и упаковок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8" name="AutoShape 28">
            <a:extLst>
              <a:ext uri="{FF2B5EF4-FFF2-40B4-BE49-F238E27FC236}">
                <a16:creationId xmlns:a16="http://schemas.microsoft.com/office/drawing/2014/main" id="{8D624FD4-F2D7-9C5F-A456-7DF86E7BC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6995" y="2126646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Анализ полочной выкладки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9" name="AutoShape 28">
            <a:extLst>
              <a:ext uri="{FF2B5EF4-FFF2-40B4-BE49-F238E27FC236}">
                <a16:creationId xmlns:a16="http://schemas.microsoft.com/office/drawing/2014/main" id="{66798EFC-9E0E-F9D6-6776-2C57D6392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8195" y="2189941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Анализ визуального мерчендайзинга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" name="AutoShape 28">
            <a:extLst>
              <a:ext uri="{FF2B5EF4-FFF2-40B4-BE49-F238E27FC236}">
                <a16:creationId xmlns:a16="http://schemas.microsoft.com/office/drawing/2014/main" id="{1FD7DF2A-14D6-2B80-3A14-60D333A9A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643" y="2126645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Обнаружение фейковых выкладок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" name="AutoShape 28">
            <a:extLst>
              <a:ext uri="{FF2B5EF4-FFF2-40B4-BE49-F238E27FC236}">
                <a16:creationId xmlns:a16="http://schemas.microsoft.com/office/drawing/2014/main" id="{896B9D38-BED0-2449-CC16-A79F57177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895" y="2189941"/>
            <a:ext cx="821754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Обнаружение ценников, плакатов, промо-материалов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2" name="AutoShape 28">
            <a:extLst>
              <a:ext uri="{FF2B5EF4-FFF2-40B4-BE49-F238E27FC236}">
                <a16:creationId xmlns:a16="http://schemas.microsoft.com/office/drawing/2014/main" id="{2B1D2432-E46C-D2D2-3902-B3540D6F6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3004" y="2189939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Повторная выкладка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六边形 44">
            <a:extLst>
              <a:ext uri="{FF2B5EF4-FFF2-40B4-BE49-F238E27FC236}">
                <a16:creationId xmlns:a16="http://schemas.microsoft.com/office/drawing/2014/main" id="{54BA8B71-F816-F3FF-51A0-3C339C231869}"/>
              </a:ext>
            </a:extLst>
          </p:cNvPr>
          <p:cNvSpPr/>
          <p:nvPr/>
        </p:nvSpPr>
        <p:spPr>
          <a:xfrm>
            <a:off x="8727725" y="1565623"/>
            <a:ext cx="2674103" cy="372695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Обнаружение нарушений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六边形 44">
            <a:extLst>
              <a:ext uri="{FF2B5EF4-FFF2-40B4-BE49-F238E27FC236}">
                <a16:creationId xmlns:a16="http://schemas.microsoft.com/office/drawing/2014/main" id="{AAF0E2AE-8D6D-C7D8-A326-8388D68A7E65}"/>
              </a:ext>
            </a:extLst>
          </p:cNvPr>
          <p:cNvSpPr/>
          <p:nvPr/>
        </p:nvSpPr>
        <p:spPr>
          <a:xfrm>
            <a:off x="6139065" y="1581273"/>
            <a:ext cx="2461596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Анализ маркетинговых материалов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六边形 44">
            <a:extLst>
              <a:ext uri="{FF2B5EF4-FFF2-40B4-BE49-F238E27FC236}">
                <a16:creationId xmlns:a16="http://schemas.microsoft.com/office/drawing/2014/main" id="{E227E6B8-3113-0CE8-6994-4B59FC762511}"/>
              </a:ext>
            </a:extLst>
          </p:cNvPr>
          <p:cNvSpPr/>
          <p:nvPr/>
        </p:nvSpPr>
        <p:spPr>
          <a:xfrm>
            <a:off x="3455224" y="1565998"/>
            <a:ext cx="2602475" cy="340297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ru-RU" sz="1200" b="1" dirty="0">
                <a:solidFill>
                  <a:schemeClr val="tx1"/>
                </a:solidFill>
              </a:rPr>
              <a:t>Учёт и аудит выкладки товаров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六边形 44">
            <a:extLst>
              <a:ext uri="{FF2B5EF4-FFF2-40B4-BE49-F238E27FC236}">
                <a16:creationId xmlns:a16="http://schemas.microsoft.com/office/drawing/2014/main" id="{56F48048-A21B-734B-C238-C3B29D5C9D35}"/>
              </a:ext>
            </a:extLst>
          </p:cNvPr>
          <p:cNvSpPr/>
          <p:nvPr/>
        </p:nvSpPr>
        <p:spPr>
          <a:xfrm>
            <a:off x="810066" y="1565623"/>
            <a:ext cx="2602475" cy="359793"/>
          </a:xfrm>
          <a:custGeom>
            <a:avLst/>
            <a:gdLst>
              <a:gd name="connsiteX0" fmla="*/ 0 w 2664296"/>
              <a:gd name="connsiteY0" fmla="*/ 606443 h 1212886"/>
              <a:gd name="connsiteX1" fmla="*/ 303222 w 2664296"/>
              <a:gd name="connsiteY1" fmla="*/ 0 h 1212886"/>
              <a:gd name="connsiteX2" fmla="*/ 2361075 w 2664296"/>
              <a:gd name="connsiteY2" fmla="*/ 0 h 1212886"/>
              <a:gd name="connsiteX3" fmla="*/ 2664296 w 2664296"/>
              <a:gd name="connsiteY3" fmla="*/ 606443 h 1212886"/>
              <a:gd name="connsiteX4" fmla="*/ 2361075 w 2664296"/>
              <a:gd name="connsiteY4" fmla="*/ 1212886 h 1212886"/>
              <a:gd name="connsiteX5" fmla="*/ 303222 w 2664296"/>
              <a:gd name="connsiteY5" fmla="*/ 1212886 h 1212886"/>
              <a:gd name="connsiteX6" fmla="*/ 0 w 2664296"/>
              <a:gd name="connsiteY6" fmla="*/ 606443 h 1212886"/>
              <a:gd name="connsiteX0" fmla="*/ 371692 w 2361074"/>
              <a:gd name="connsiteY0" fmla="*/ 59555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371692 w 2361074"/>
              <a:gd name="connsiteY6" fmla="*/ 595558 h 1212886"/>
              <a:gd name="connsiteX0" fmla="*/ 284606 w 2361074"/>
              <a:gd name="connsiteY0" fmla="*/ 58467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84673 h 1212886"/>
              <a:gd name="connsiteX0" fmla="*/ 284606 w 2361074"/>
              <a:gd name="connsiteY0" fmla="*/ 592488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84606 w 2361074"/>
              <a:gd name="connsiteY6" fmla="*/ 592488 h 1212886"/>
              <a:gd name="connsiteX0" fmla="*/ 276791 w 2361074"/>
              <a:gd name="connsiteY0" fmla="*/ 615934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15934 h 1212886"/>
              <a:gd name="connsiteX0" fmla="*/ 276791 w 2361074"/>
              <a:gd name="connsiteY0" fmla="*/ 600303 h 1212886"/>
              <a:gd name="connsiteX1" fmla="*/ 0 w 2361074"/>
              <a:gd name="connsiteY1" fmla="*/ 0 h 1212886"/>
              <a:gd name="connsiteX2" fmla="*/ 2057853 w 2361074"/>
              <a:gd name="connsiteY2" fmla="*/ 0 h 1212886"/>
              <a:gd name="connsiteX3" fmla="*/ 2361074 w 2361074"/>
              <a:gd name="connsiteY3" fmla="*/ 606443 h 1212886"/>
              <a:gd name="connsiteX4" fmla="*/ 2057853 w 2361074"/>
              <a:gd name="connsiteY4" fmla="*/ 1212886 h 1212886"/>
              <a:gd name="connsiteX5" fmla="*/ 0 w 2361074"/>
              <a:gd name="connsiteY5" fmla="*/ 1212886 h 1212886"/>
              <a:gd name="connsiteX6" fmla="*/ 276791 w 2361074"/>
              <a:gd name="connsiteY6" fmla="*/ 600303 h 121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61074" h="1212886">
                <a:moveTo>
                  <a:pt x="276791" y="600303"/>
                </a:moveTo>
                <a:lnTo>
                  <a:pt x="0" y="0"/>
                </a:lnTo>
                <a:lnTo>
                  <a:pt x="2057853" y="0"/>
                </a:lnTo>
                <a:lnTo>
                  <a:pt x="2361074" y="606443"/>
                </a:lnTo>
                <a:lnTo>
                  <a:pt x="2057853" y="1212886"/>
                </a:lnTo>
                <a:lnTo>
                  <a:pt x="0" y="1212886"/>
                </a:lnTo>
                <a:lnTo>
                  <a:pt x="276791" y="60030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 defTabSz="914112">
              <a:defRPr/>
            </a:pPr>
            <a:r>
              <a:rPr lang="kk-KZ" sz="1200" b="1" dirty="0">
                <a:solidFill>
                  <a:schemeClr val="tx1"/>
                </a:solidFill>
              </a:rPr>
              <a:t>Визиты в торговые точки</a:t>
            </a: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7254034-4604-CD0E-8131-B452269C6639}"/>
              </a:ext>
            </a:extLst>
          </p:cNvPr>
          <p:cNvSpPr/>
          <p:nvPr/>
        </p:nvSpPr>
        <p:spPr>
          <a:xfrm>
            <a:off x="810068" y="1995128"/>
            <a:ext cx="2411774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EC2BA505-5917-57D2-FDA0-76ABBAC424F2}"/>
              </a:ext>
            </a:extLst>
          </p:cNvPr>
          <p:cNvSpPr/>
          <p:nvPr/>
        </p:nvSpPr>
        <p:spPr>
          <a:xfrm>
            <a:off x="3595847" y="1995127"/>
            <a:ext cx="2257857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5825DE78-9CB3-2E99-C0AD-EAF64F6AAB43}"/>
              </a:ext>
            </a:extLst>
          </p:cNvPr>
          <p:cNvSpPr/>
          <p:nvPr/>
        </p:nvSpPr>
        <p:spPr>
          <a:xfrm>
            <a:off x="6160592" y="2010778"/>
            <a:ext cx="2266832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CBD9FE11-731B-26F3-966F-F7FF4282CDAB}"/>
              </a:ext>
            </a:extLst>
          </p:cNvPr>
          <p:cNvSpPr/>
          <p:nvPr/>
        </p:nvSpPr>
        <p:spPr>
          <a:xfrm>
            <a:off x="8784223" y="2010778"/>
            <a:ext cx="2366277" cy="29345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9974B697-AA30-3356-3069-7169F859FC72}"/>
              </a:ext>
            </a:extLst>
          </p:cNvPr>
          <p:cNvSpPr/>
          <p:nvPr/>
        </p:nvSpPr>
        <p:spPr>
          <a:xfrm>
            <a:off x="1211285" y="4742869"/>
            <a:ext cx="1577008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k-KZ" sz="1300" b="1" dirty="0">
                <a:solidFill>
                  <a:srgbClr val="C00000"/>
                </a:solidFill>
              </a:rPr>
              <a:t>Компьютерное зрение (</a:t>
            </a:r>
            <a:r>
              <a:rPr lang="en-US" sz="1300" b="1" dirty="0">
                <a:solidFill>
                  <a:srgbClr val="C00000"/>
                </a:solidFill>
              </a:rPr>
              <a:t>CV)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65136E59-1E83-D7BF-7D45-4334A5DA57FA}"/>
              </a:ext>
            </a:extLst>
          </p:cNvPr>
          <p:cNvSpPr/>
          <p:nvPr/>
        </p:nvSpPr>
        <p:spPr>
          <a:xfrm>
            <a:off x="6555127" y="4774169"/>
            <a:ext cx="1570136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ru-RU" sz="1300" b="1" dirty="0">
                <a:solidFill>
                  <a:srgbClr val="C00000"/>
                </a:solidFill>
              </a:rPr>
              <a:t>3. Распознавание сцен + разметка объектов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B2B2BF7-44DB-6AE2-BD7E-255BFECAC720}"/>
              </a:ext>
            </a:extLst>
          </p:cNvPr>
          <p:cNvSpPr/>
          <p:nvPr/>
        </p:nvSpPr>
        <p:spPr>
          <a:xfrm>
            <a:off x="4084690" y="4752138"/>
            <a:ext cx="1270917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lvl="0" algn="ctr" defTabSz="820727" hangingPunct="0">
              <a:defRPr/>
            </a:pPr>
            <a:r>
              <a:rPr lang="ru-RU" sz="1300" b="1" dirty="0">
                <a:solidFill>
                  <a:srgbClr val="C00000"/>
                </a:solidFill>
              </a:rPr>
              <a:t>2.</a:t>
            </a:r>
            <a:r>
              <a:rPr lang="en-US" sz="1300" b="1" dirty="0">
                <a:solidFill>
                  <a:srgbClr val="C00000"/>
                </a:solidFill>
              </a:rPr>
              <a:t>AI-</a:t>
            </a:r>
            <a:r>
              <a:rPr lang="kk-KZ" sz="1300" b="1" dirty="0">
                <a:solidFill>
                  <a:srgbClr val="C00000"/>
                </a:solidFill>
              </a:rPr>
              <a:t>модель </a:t>
            </a:r>
            <a:r>
              <a:rPr lang="en-US" sz="1300" b="1" dirty="0">
                <a:solidFill>
                  <a:srgbClr val="C00000"/>
                </a:solidFill>
              </a:rPr>
              <a:t>SKU-</a:t>
            </a:r>
            <a:r>
              <a:rPr lang="kk-KZ" sz="1300" b="1" dirty="0">
                <a:solidFill>
                  <a:srgbClr val="C00000"/>
                </a:solidFill>
              </a:rPr>
              <a:t>анализа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" name="AutoShape 28">
            <a:extLst>
              <a:ext uri="{FF2B5EF4-FFF2-40B4-BE49-F238E27FC236}">
                <a16:creationId xmlns:a16="http://schemas.microsoft.com/office/drawing/2014/main" id="{96BF0DFF-A892-2B86-99E0-A9DF7D648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0366" y="2189939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Подделка фото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AutoShape 28">
            <a:extLst>
              <a:ext uri="{FF2B5EF4-FFF2-40B4-BE49-F238E27FC236}">
                <a16:creationId xmlns:a16="http://schemas.microsoft.com/office/drawing/2014/main" id="{ED0E15FF-4C15-2801-1246-BD489E344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7756" y="2189939"/>
            <a:ext cx="504056" cy="24050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wrap="square" lIns="0" tIns="0" rIns="0" bIns="0" anchor="ctr" anchorCtr="0">
            <a:noAutofit/>
          </a:bodyPr>
          <a:lstStyle/>
          <a:p>
            <a:pPr lvl="0" algn="ctr" defTabSz="914112" eaLnBrk="0" hangingPunct="0">
              <a:buClr>
                <a:srgbClr val="CC9900"/>
              </a:buClr>
              <a:defRPr/>
            </a:pPr>
            <a:r>
              <a:rPr lang="kk-KZ" sz="1600" dirty="0"/>
              <a:t>Неправильный отчёт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矩形 114">
            <a:extLst>
              <a:ext uri="{FF2B5EF4-FFF2-40B4-BE49-F238E27FC236}">
                <a16:creationId xmlns:a16="http://schemas.microsoft.com/office/drawing/2014/main" id="{2ACBCF76-EEE1-1108-AC13-4ECACDDEAF16}"/>
              </a:ext>
            </a:extLst>
          </p:cNvPr>
          <p:cNvSpPr/>
          <p:nvPr/>
        </p:nvSpPr>
        <p:spPr>
          <a:xfrm>
            <a:off x="9029437" y="4779384"/>
            <a:ext cx="1875847" cy="373676"/>
          </a:xfrm>
          <a:prstGeom prst="rect">
            <a:avLst/>
          </a:prstGeom>
          <a:solidFill>
            <a:schemeClr val="tx2"/>
          </a:solidFill>
          <a:ln w="12700">
            <a:noFill/>
            <a:prstDash val="solid"/>
            <a:miter lim="400000"/>
          </a:ln>
        </p:spPr>
        <p:txBody>
          <a:bodyPr lIns="0" tIns="35986" rIns="0" bIns="71353" anchor="ctr">
            <a:noAutofit/>
          </a:bodyPr>
          <a:lstStyle/>
          <a:p>
            <a:pPr algn="ctr">
              <a:buNone/>
            </a:pPr>
            <a:r>
              <a:rPr lang="ru-RU" sz="1300" b="1" dirty="0">
                <a:solidFill>
                  <a:srgbClr val="C00000"/>
                </a:solidFill>
              </a:rPr>
              <a:t>4. Выявление дубликатов и отклонений</a:t>
            </a:r>
            <a:endParaRPr lang="ru-RU" sz="1300" b="1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197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00041EE9-459D-4DF5-873D-96056ACE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739" y="385898"/>
            <a:ext cx="10740640" cy="4419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Кейс: Инспекция магазинов с ИИ — </a:t>
            </a:r>
            <a:r>
              <a:rPr lang="ru-RU" b="1" dirty="0" err="1"/>
              <a:t>Baixiang</a:t>
            </a:r>
            <a:r>
              <a:rPr lang="ru-RU" b="1" dirty="0"/>
              <a:t> Food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3BAF0-F4BF-4ED8-A6C8-8D63E38A0D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80175" y="942155"/>
            <a:ext cx="10733557" cy="524094"/>
          </a:xfrm>
        </p:spPr>
        <p:txBody>
          <a:bodyPr>
            <a:noAutofit/>
          </a:bodyPr>
          <a:lstStyle/>
          <a:p>
            <a:r>
              <a:rPr lang="ru-RU" sz="1100" dirty="0"/>
              <a:t>Основана в 1997 году, </a:t>
            </a:r>
            <a:r>
              <a:rPr lang="ru-RU" sz="1100" b="1" dirty="0" err="1">
                <a:solidFill>
                  <a:srgbClr val="C00000"/>
                </a:solidFill>
              </a:rPr>
              <a:t>Baixiang</a:t>
            </a:r>
            <a:r>
              <a:rPr lang="ru-RU" sz="1100" b="1" dirty="0">
                <a:solidFill>
                  <a:srgbClr val="C00000"/>
                </a:solidFill>
              </a:rPr>
              <a:t> Food Co., Ltd.</a:t>
            </a:r>
            <a:r>
              <a:rPr lang="ru-RU" sz="1100" dirty="0">
                <a:solidFill>
                  <a:srgbClr val="C00000"/>
                </a:solidFill>
              </a:rPr>
              <a:t> </a:t>
            </a:r>
            <a:r>
              <a:rPr lang="ru-RU" sz="1100" dirty="0"/>
              <a:t>— крупное пищевое предприятие, производящее и продающее высококачественную муку и продукты.</a:t>
            </a:r>
            <a:br>
              <a:rPr lang="ru-RU" sz="1100" dirty="0"/>
            </a:br>
            <a:r>
              <a:rPr lang="ru-RU" sz="1100" dirty="0"/>
              <a:t>С 2003 года занимает около </a:t>
            </a:r>
            <a:r>
              <a:rPr lang="ru-RU" sz="1100" b="1" dirty="0">
                <a:solidFill>
                  <a:srgbClr val="C00000"/>
                </a:solidFill>
              </a:rPr>
              <a:t>18% рынка</a:t>
            </a:r>
            <a:r>
              <a:rPr lang="ru-RU" sz="1100" dirty="0">
                <a:solidFill>
                  <a:srgbClr val="C00000"/>
                </a:solidFill>
              </a:rPr>
              <a:t> </a:t>
            </a:r>
            <a:r>
              <a:rPr lang="ru-RU" sz="1100" dirty="0"/>
              <a:t>Китая, с более чем </a:t>
            </a:r>
            <a:r>
              <a:rPr lang="ru-RU" sz="1100" b="1" dirty="0">
                <a:solidFill>
                  <a:srgbClr val="C00000"/>
                </a:solidFill>
              </a:rPr>
              <a:t>1,2 млн торговых точек</a:t>
            </a:r>
            <a:r>
              <a:rPr lang="ru-RU" sz="1100" dirty="0">
                <a:solidFill>
                  <a:srgbClr val="C00000"/>
                </a:solidFill>
              </a:rPr>
              <a:t> </a:t>
            </a:r>
            <a:r>
              <a:rPr lang="ru-RU" sz="1100" dirty="0"/>
              <a:t>в 30 провинциях. Часть продукции экспортируется.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3A7EB0-77E3-4710-A309-7BA77F92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330" y="43657"/>
            <a:ext cx="1663813" cy="44737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91669FA-50ED-462D-A1F2-0D872293BA9C}"/>
              </a:ext>
            </a:extLst>
          </p:cNvPr>
          <p:cNvSpPr/>
          <p:nvPr/>
        </p:nvSpPr>
        <p:spPr>
          <a:xfrm>
            <a:off x="715054" y="1780799"/>
            <a:ext cx="879531" cy="2616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defRPr/>
            </a:pPr>
            <a:r>
              <a:rPr lang="kk-KZ" sz="1500" dirty="0"/>
              <a:t>Как есть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EA5A4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750FE1-4F2C-48D7-873F-40EBE07BC168}"/>
              </a:ext>
            </a:extLst>
          </p:cNvPr>
          <p:cNvSpPr/>
          <p:nvPr/>
        </p:nvSpPr>
        <p:spPr>
          <a:xfrm>
            <a:off x="571739" y="1746910"/>
            <a:ext cx="2343410" cy="4409454"/>
          </a:xfrm>
          <a:prstGeom prst="rect">
            <a:avLst/>
          </a:prstGeom>
          <a:noFill/>
          <a:ln w="3175" cap="flat" cmpd="sng" algn="ctr">
            <a:solidFill>
              <a:srgbClr val="DDDDDD">
                <a:lumMod val="9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32" tIns="45666" rIns="91332" bIns="456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E8FD54-9265-480D-97DD-A7260455BD6F}"/>
              </a:ext>
            </a:extLst>
          </p:cNvPr>
          <p:cNvSpPr txBox="1"/>
          <p:nvPr/>
        </p:nvSpPr>
        <p:spPr>
          <a:xfrm>
            <a:off x="649012" y="2070187"/>
            <a:ext cx="2263174" cy="4001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Ø"/>
              <a:defRPr/>
            </a:pPr>
            <a:r>
              <a:rPr lang="kk-KZ" sz="1300" b="1" dirty="0">
                <a:solidFill>
                  <a:srgbClr val="C00000"/>
                </a:solidFill>
              </a:rPr>
              <a:t>Высокие трудозатраты:</a:t>
            </a:r>
          </a:p>
          <a:p>
            <a:pPr lvl="0">
              <a:defRPr/>
            </a:pPr>
            <a:r>
              <a:rPr lang="ru-RU" sz="1100" dirty="0"/>
              <a:t>Более 50 проверяющих проверяют SKU каждый год.</a:t>
            </a:r>
            <a:br>
              <a:rPr lang="ru-RU" sz="1100" dirty="0"/>
            </a:br>
            <a:r>
              <a:rPr lang="ru-RU" sz="1100" dirty="0"/>
              <a:t>Тысячи торговых представителей вручную фотографируют выкладку и вносят данные.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  <a:defRPr/>
            </a:pPr>
            <a:r>
              <a:rPr lang="kk-KZ" sz="1300" b="1" dirty="0">
                <a:solidFill>
                  <a:srgbClr val="C00000"/>
                </a:solidFill>
              </a:rPr>
              <a:t>Низкая эффективность:</a:t>
            </a:r>
          </a:p>
          <a:p>
            <a:pPr lvl="0">
              <a:defRPr/>
            </a:pPr>
            <a:r>
              <a:rPr lang="ru-RU" sz="1100" dirty="0"/>
              <a:t>Обработка фото занимает несколько рабочих дней.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  <a:defRPr/>
            </a:pPr>
            <a:r>
              <a:rPr lang="kk-KZ" sz="1300" b="1" dirty="0">
                <a:solidFill>
                  <a:srgbClr val="C00000"/>
                </a:solidFill>
              </a:rPr>
              <a:t>Низкая точность и несогласованность:</a:t>
            </a:r>
          </a:p>
          <a:p>
            <a:pPr lvl="0">
              <a:defRPr/>
            </a:pPr>
            <a:r>
              <a:rPr lang="ru-RU" sz="1100" dirty="0"/>
              <a:t>Стандарты разнятся по регионам, сложно унифицировать.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  <a:defRPr/>
            </a:pPr>
            <a:r>
              <a:rPr lang="kk-KZ" sz="1300" b="1" dirty="0">
                <a:solidFill>
                  <a:srgbClr val="C00000"/>
                </a:solidFill>
              </a:rPr>
              <a:t>Недостоверные визиты:</a:t>
            </a:r>
          </a:p>
          <a:p>
            <a:pPr lvl="0">
              <a:defRPr/>
            </a:pPr>
            <a:r>
              <a:rPr lang="ru-RU" sz="1100" dirty="0"/>
              <a:t>Торговый представитель может посетить не тот магазин.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lvl="0" indent="-171450">
              <a:buFont typeface="Wingdings" panose="05000000000000000000" pitchFamily="2" charset="2"/>
              <a:buChar char="Ø"/>
              <a:defRPr/>
            </a:pPr>
            <a:r>
              <a:rPr lang="kk-KZ" sz="1300" b="1" dirty="0">
                <a:solidFill>
                  <a:srgbClr val="C00000"/>
                </a:solidFill>
              </a:rPr>
              <a:t>Недостоверные данные → неверные решения:</a:t>
            </a:r>
          </a:p>
          <a:p>
            <a:pPr lvl="0">
              <a:defRPr/>
            </a:pPr>
            <a:r>
              <a:rPr lang="ru-RU" sz="1300" dirty="0"/>
              <a:t>Отчёты не обновляются в</a:t>
            </a:r>
            <a:r>
              <a:rPr lang="ru-RU" sz="1100" dirty="0"/>
              <a:t>овремя, нарушая аналитику.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A9FD1C-7875-4101-AA99-05D0FE837C41}"/>
              </a:ext>
            </a:extLst>
          </p:cNvPr>
          <p:cNvSpPr/>
          <p:nvPr/>
        </p:nvSpPr>
        <p:spPr>
          <a:xfrm>
            <a:off x="7008119" y="1805194"/>
            <a:ext cx="1801285" cy="24622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 defTabSz="608889">
              <a:defRPr/>
            </a:pPr>
            <a:r>
              <a:rPr lang="ru-RU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Обнаружение повторных фото и дублирования:</a:t>
            </a:r>
            <a:endParaRPr kumimoji="0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3902E02-C9C9-4230-980F-21EF47B0A2A9}"/>
              </a:ext>
            </a:extLst>
          </p:cNvPr>
          <p:cNvCxnSpPr/>
          <p:nvPr/>
        </p:nvCxnSpPr>
        <p:spPr>
          <a:xfrm flipV="1">
            <a:off x="7341184" y="2214631"/>
            <a:ext cx="1072072" cy="233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c00451803\AppData\Roaming\eSpace_Desktop\UserData\c00451803\imagefiles\originalImgfiles\8082C257-AE0F-4022-95AF-64D1F9919236.JPG">
            <a:extLst>
              <a:ext uri="{FF2B5EF4-FFF2-40B4-BE49-F238E27FC236}">
                <a16:creationId xmlns:a16="http://schemas.microsoft.com/office/drawing/2014/main" id="{8495C9FF-700D-42CF-AF22-03D28712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601" y="2276858"/>
            <a:ext cx="894014" cy="87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8F3C1F-3DE3-4B17-B059-8C8462755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61" y="2258675"/>
            <a:ext cx="909504" cy="89208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FF16A8D-82AA-4369-93D8-3C87E09A9499}"/>
              </a:ext>
            </a:extLst>
          </p:cNvPr>
          <p:cNvSpPr/>
          <p:nvPr/>
        </p:nvSpPr>
        <p:spPr>
          <a:xfrm>
            <a:off x="8558902" y="1812906"/>
            <a:ext cx="1622821" cy="24622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KZ" altLang="ru-KZ" sz="1000" b="1" dirty="0">
                <a:solidFill>
                  <a:srgbClr val="C00000"/>
                </a:solidFill>
                <a:latin typeface="Arial" panose="020B0604020202020204" pitchFamily="34" charset="0"/>
              </a:rPr>
              <a:t>Учёт товаров и выкладок</a:t>
            </a:r>
            <a:endParaRPr lang="ru-KZ" altLang="ru-KZ" sz="1000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AF665CF-9B4B-4EF5-BA06-2F2A764A8D2B}"/>
              </a:ext>
            </a:extLst>
          </p:cNvPr>
          <p:cNvCxnSpPr/>
          <p:nvPr/>
        </p:nvCxnSpPr>
        <p:spPr>
          <a:xfrm>
            <a:off x="8828849" y="2212634"/>
            <a:ext cx="108292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B41692D2-B324-4D54-9030-A3E32B8416C6}"/>
              </a:ext>
            </a:extLst>
          </p:cNvPr>
          <p:cNvSpPr/>
          <p:nvPr/>
        </p:nvSpPr>
        <p:spPr>
          <a:xfrm>
            <a:off x="5643423" y="1812907"/>
            <a:ext cx="1425808" cy="1930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 defTabSz="608889">
              <a:defRPr/>
            </a:pPr>
            <a:r>
              <a:rPr lang="kk-KZ" sz="1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Сопоставление магазинов по фото</a:t>
            </a:r>
            <a:endParaRPr kumimoji="0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8E757B5-391A-400D-A357-A396417799A4}"/>
              </a:ext>
            </a:extLst>
          </p:cNvPr>
          <p:cNvCxnSpPr/>
          <p:nvPr/>
        </p:nvCxnSpPr>
        <p:spPr>
          <a:xfrm>
            <a:off x="5796060" y="2236774"/>
            <a:ext cx="108292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74CDA2C-F131-468A-B8A3-E49672A7D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045" y="2291469"/>
            <a:ext cx="828957" cy="8920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7DA5614-92F5-41FD-82C1-4FC2C47C2CF8}"/>
              </a:ext>
            </a:extLst>
          </p:cNvPr>
          <p:cNvSpPr txBox="1"/>
          <p:nvPr/>
        </p:nvSpPr>
        <p:spPr>
          <a:xfrm>
            <a:off x="7322019" y="3129528"/>
            <a:ext cx="1167339" cy="612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 defTabSz="1219200">
              <a:defRPr/>
            </a:pPr>
            <a:r>
              <a:rPr kumimoji="0" lang="ru-RU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Т</a:t>
            </a:r>
            <a:r>
              <a:rPr lang="kk-KZ" sz="1000" b="1" dirty="0"/>
              <a:t>очность идентификации </a:t>
            </a:r>
            <a:r>
              <a:rPr lang="kk-KZ" sz="1000" b="1" dirty="0">
                <a:solidFill>
                  <a:srgbClr val="C00000"/>
                </a:solidFill>
              </a:rPr>
              <a:t>93%+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4CF68C-4A0C-4BCB-A24F-0C702B6C9FB0}"/>
              </a:ext>
            </a:extLst>
          </p:cNvPr>
          <p:cNvSpPr txBox="1"/>
          <p:nvPr/>
        </p:nvSpPr>
        <p:spPr>
          <a:xfrm>
            <a:off x="8601940" y="3163925"/>
            <a:ext cx="1647376" cy="8463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9200">
              <a:defRPr/>
            </a:pPr>
            <a:r>
              <a:rPr lang="ru-RU" sz="1000" b="1" dirty="0">
                <a:solidFill>
                  <a:srgbClr val="C00000"/>
                </a:solidFill>
              </a:rPr>
              <a:t>500+ SKU</a:t>
            </a:r>
            <a:r>
              <a:rPr lang="ru-RU" sz="1000" dirty="0">
                <a:solidFill>
                  <a:srgbClr val="C00000"/>
                </a:solidFill>
              </a:rPr>
              <a:t>, </a:t>
            </a:r>
            <a:r>
              <a:rPr lang="ru-RU" sz="1000" b="1" dirty="0"/>
              <a:t>точность учёта</a:t>
            </a:r>
            <a:r>
              <a:rPr lang="ru-RU" sz="1000" dirty="0"/>
              <a:t> </a:t>
            </a:r>
            <a:r>
              <a:rPr lang="ru-RU" sz="1000" b="1" dirty="0">
                <a:solidFill>
                  <a:srgbClr val="C00000"/>
                </a:solidFill>
              </a:rPr>
              <a:t>92%+</a:t>
            </a:r>
            <a:endParaRPr kumimoji="0" sz="1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44E87A-112A-4C7E-B239-8E3420AB820B}"/>
              </a:ext>
            </a:extLst>
          </p:cNvPr>
          <p:cNvSpPr txBox="1"/>
          <p:nvPr/>
        </p:nvSpPr>
        <p:spPr>
          <a:xfrm>
            <a:off x="5513835" y="3164543"/>
            <a:ext cx="1647376" cy="509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ru-RU" sz="1000" b="1" dirty="0">
                <a:solidFill>
                  <a:srgbClr val="C00000"/>
                </a:solidFill>
              </a:rPr>
              <a:t>Миллионы магазинов </a:t>
            </a:r>
            <a:r>
              <a:rPr lang="ru-RU" sz="1000" b="1" dirty="0"/>
              <a:t>точность сопоставления </a:t>
            </a:r>
            <a:r>
              <a:rPr lang="ru-RU" sz="1000" b="1" dirty="0">
                <a:solidFill>
                  <a:srgbClr val="C00000"/>
                </a:solidFill>
              </a:rPr>
              <a:t>90%+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7828C41-9A29-440E-B2B0-11FA819D2721}"/>
              </a:ext>
            </a:extLst>
          </p:cNvPr>
          <p:cNvSpPr/>
          <p:nvPr/>
        </p:nvSpPr>
        <p:spPr>
          <a:xfrm>
            <a:off x="3174552" y="1784714"/>
            <a:ext cx="1498718" cy="34746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algn="ctr">
              <a:defRPr/>
            </a:pPr>
            <a:r>
              <a:rPr lang="kk-KZ" sz="1500" dirty="0"/>
              <a:t>Как будет</a:t>
            </a:r>
            <a:endParaRPr kumimoji="0" lang="zh-CN" altLang="en-US" sz="1500" i="0" u="none" strike="noStrike" kern="1200" cap="none" spc="0" normalizeH="0" baseline="0" noProof="0" dirty="0">
              <a:ln>
                <a:noFill/>
              </a:ln>
              <a:solidFill>
                <a:srgbClr val="EA5A4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8FA5DC9-3C53-4404-9409-A3CC4751AD06}"/>
              </a:ext>
            </a:extLst>
          </p:cNvPr>
          <p:cNvSpPr/>
          <p:nvPr/>
        </p:nvSpPr>
        <p:spPr>
          <a:xfrm>
            <a:off x="3324916" y="1746910"/>
            <a:ext cx="8486084" cy="4474986"/>
          </a:xfrm>
          <a:prstGeom prst="rect">
            <a:avLst/>
          </a:prstGeom>
          <a:noFill/>
          <a:ln w="3175" cap="flat" cmpd="sng" algn="ctr">
            <a:solidFill>
              <a:srgbClr val="DDDDDD">
                <a:lumMod val="9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32" tIns="45666" rIns="91332" bIns="456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830FA60-6BE6-4FCE-A1D9-35F718D9F8E9}"/>
              </a:ext>
            </a:extLst>
          </p:cNvPr>
          <p:cNvSpPr/>
          <p:nvPr/>
        </p:nvSpPr>
        <p:spPr>
          <a:xfrm>
            <a:off x="10203152" y="1750994"/>
            <a:ext cx="1588403" cy="2135498"/>
          </a:xfrm>
          <a:prstGeom prst="rect">
            <a:avLst/>
          </a:prstGeom>
          <a:gradFill>
            <a:gsLst>
              <a:gs pos="0">
                <a:sysClr val="window" lastClr="FFFFFF">
                  <a:lumMod val="95000"/>
                  <a:alpha val="52000"/>
                </a:sysClr>
              </a:gs>
              <a:gs pos="50000">
                <a:sysClr val="window" lastClr="FFFFFF">
                  <a:alpha val="0"/>
                </a:sysClr>
              </a:gs>
              <a:gs pos="100000">
                <a:sysClr val="window" lastClr="FFFFFF">
                  <a:lumMod val="95000"/>
                  <a:alpha val="52000"/>
                </a:sysClr>
              </a:gs>
            </a:gsLst>
            <a:lin ang="5400000" scaled="1"/>
          </a:gra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E061AD9-C96E-465F-B854-28EB577B469E}"/>
              </a:ext>
            </a:extLst>
          </p:cNvPr>
          <p:cNvSpPr/>
          <p:nvPr/>
        </p:nvSpPr>
        <p:spPr>
          <a:xfrm>
            <a:off x="10637634" y="1860715"/>
            <a:ext cx="239863" cy="4356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021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9CF0602-1799-4DB0-A27D-7557E8911702}"/>
              </a:ext>
            </a:extLst>
          </p:cNvPr>
          <p:cNvSpPr/>
          <p:nvPr/>
        </p:nvSpPr>
        <p:spPr>
          <a:xfrm>
            <a:off x="11090525" y="2154374"/>
            <a:ext cx="239863" cy="1405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021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1" name="图形 187" descr="箭头右旋">
            <a:extLst>
              <a:ext uri="{FF2B5EF4-FFF2-40B4-BE49-F238E27FC236}">
                <a16:creationId xmlns:a16="http://schemas.microsoft.com/office/drawing/2014/main" id="{46620F7C-8537-4D5E-ABE3-D478277CC0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09691" y="1842885"/>
            <a:ext cx="237100" cy="237100"/>
          </a:xfrm>
          <a:prstGeom prst="rect">
            <a:avLst/>
          </a:prstGeom>
        </p:spPr>
      </p:pic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CAFB747-224C-4216-A3E0-2E7B498EDBF0}"/>
              </a:ext>
            </a:extLst>
          </p:cNvPr>
          <p:cNvCxnSpPr/>
          <p:nvPr/>
        </p:nvCxnSpPr>
        <p:spPr>
          <a:xfrm>
            <a:off x="10555409" y="2294922"/>
            <a:ext cx="8745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751EB45-CEDF-456E-9D1C-0EE5526A38FE}"/>
              </a:ext>
            </a:extLst>
          </p:cNvPr>
          <p:cNvSpPr txBox="1"/>
          <p:nvPr/>
        </p:nvSpPr>
        <p:spPr>
          <a:xfrm>
            <a:off x="10481067" y="2306799"/>
            <a:ext cx="1141254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kk-KZ" sz="1100" dirty="0"/>
              <a:t>Трудозатраты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50%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↓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3171A31-2098-4877-B895-85F149295CC1}"/>
              </a:ext>
            </a:extLst>
          </p:cNvPr>
          <p:cNvSpPr/>
          <p:nvPr/>
        </p:nvSpPr>
        <p:spPr>
          <a:xfrm>
            <a:off x="11124490" y="2783117"/>
            <a:ext cx="251902" cy="6091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021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19EAA83-6FEC-4E5C-A345-8EADF52C5258}"/>
              </a:ext>
            </a:extLst>
          </p:cNvPr>
          <p:cNvSpPr/>
          <p:nvPr/>
        </p:nvSpPr>
        <p:spPr>
          <a:xfrm>
            <a:off x="10686463" y="3267698"/>
            <a:ext cx="251902" cy="12200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021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6" name="图形 188" descr="箭头右旋">
            <a:extLst>
              <a:ext uri="{FF2B5EF4-FFF2-40B4-BE49-F238E27FC236}">
                <a16:creationId xmlns:a16="http://schemas.microsoft.com/office/drawing/2014/main" id="{BD5BE61A-8BCE-4DB6-9ADB-53ACB674B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H="1" flipV="1">
            <a:off x="10773432" y="2845337"/>
            <a:ext cx="415118" cy="415118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B5A6BF89-4BDD-475A-B633-3B2653796966}"/>
              </a:ext>
            </a:extLst>
          </p:cNvPr>
          <p:cNvSpPr txBox="1"/>
          <p:nvPr/>
        </p:nvSpPr>
        <p:spPr>
          <a:xfrm>
            <a:off x="10464872" y="3424988"/>
            <a:ext cx="1196371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>
              <a:defRPr/>
            </a:pPr>
            <a:r>
              <a:rPr lang="kk-KZ" sz="1100" dirty="0"/>
              <a:t>Эффективность проверки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3x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↑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E25B4263-EDEA-46C8-8529-7FF05805DC18}"/>
              </a:ext>
            </a:extLst>
          </p:cNvPr>
          <p:cNvCxnSpPr/>
          <p:nvPr/>
        </p:nvCxnSpPr>
        <p:spPr>
          <a:xfrm>
            <a:off x="10585111" y="3392227"/>
            <a:ext cx="8745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C6C2B8C-8301-F9A0-0889-0E95E1BC26C3}"/>
              </a:ext>
            </a:extLst>
          </p:cNvPr>
          <p:cNvSpPr txBox="1"/>
          <p:nvPr/>
        </p:nvSpPr>
        <p:spPr>
          <a:xfrm>
            <a:off x="3420265" y="2225206"/>
            <a:ext cx="230054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1100" b="1" dirty="0">
                <a:solidFill>
                  <a:srgbClr val="C00000"/>
                </a:solidFill>
              </a:rPr>
              <a:t>1. ИИ-инспекция помогает:</a:t>
            </a:r>
          </a:p>
          <a:p>
            <a:r>
              <a:rPr lang="ru-RU" sz="1100" dirty="0"/>
              <a:t>улучшить эффективность и качество визитов,</a:t>
            </a:r>
          </a:p>
          <a:p>
            <a:r>
              <a:rPr lang="ru-RU" sz="1100" dirty="0"/>
              <a:t>стандартизировать работу по всей сети.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3396A3-2510-642B-CEC8-4F71829487A9}"/>
              </a:ext>
            </a:extLst>
          </p:cNvPr>
          <p:cNvSpPr txBox="1"/>
          <p:nvPr/>
        </p:nvSpPr>
        <p:spPr>
          <a:xfrm>
            <a:off x="3430190" y="3087672"/>
            <a:ext cx="326508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dirty="0">
                <a:solidFill>
                  <a:srgbClr val="C00000"/>
                </a:solidFill>
              </a:rPr>
              <a:t>2. Приложение:</a:t>
            </a:r>
          </a:p>
          <a:p>
            <a:r>
              <a:rPr lang="ru-RU" sz="1100" dirty="0"/>
              <a:t>Регистрация визита</a:t>
            </a:r>
          </a:p>
          <a:p>
            <a:r>
              <a:rPr lang="ru-RU" sz="1100" dirty="0"/>
              <a:t>Учёт полок</a:t>
            </a:r>
          </a:p>
          <a:p>
            <a:r>
              <a:rPr lang="ru-RU" sz="1100" dirty="0"/>
              <a:t>Распознавание товаров и выкладки</a:t>
            </a:r>
          </a:p>
          <a:p>
            <a:r>
              <a:rPr lang="ru-RU" sz="1100" dirty="0"/>
              <a:t>Обнаружение мошенничества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CFA8EA-54BD-ADA0-E5B4-7A266D9C4916}"/>
              </a:ext>
            </a:extLst>
          </p:cNvPr>
          <p:cNvSpPr txBox="1"/>
          <p:nvPr/>
        </p:nvSpPr>
        <p:spPr>
          <a:xfrm>
            <a:off x="3430190" y="4103262"/>
            <a:ext cx="24099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b="1" dirty="0">
                <a:solidFill>
                  <a:srgbClr val="C00000"/>
                </a:solidFill>
              </a:rPr>
              <a:t>3. AI-сервис:</a:t>
            </a:r>
          </a:p>
          <a:p>
            <a:r>
              <a:rPr lang="ru-RU" sz="1100" dirty="0"/>
              <a:t>Распознавание сценариев (полка, стеллаж, коробка и т.д.)</a:t>
            </a:r>
          </a:p>
          <a:p>
            <a:r>
              <a:rPr lang="ru-RU" sz="1100" dirty="0"/>
              <a:t>Маркетинговые метки</a:t>
            </a:r>
          </a:p>
          <a:p>
            <a:r>
              <a:rPr lang="ru-RU" sz="1100" dirty="0"/>
              <a:t>Выявление дублирования</a:t>
            </a:r>
          </a:p>
          <a:p>
            <a:r>
              <a:rPr lang="ru-RU" sz="1100" dirty="0"/>
              <a:t>Обнаружение повторов оформления</a:t>
            </a:r>
          </a:p>
        </p:txBody>
      </p:sp>
      <p:sp>
        <p:nvSpPr>
          <p:cNvPr id="59" name="圆角矩形 67">
            <a:extLst>
              <a:ext uri="{FF2B5EF4-FFF2-40B4-BE49-F238E27FC236}">
                <a16:creationId xmlns:a16="http://schemas.microsoft.com/office/drawing/2014/main" id="{890FEA56-5D6E-DF47-FE76-CF0654C83FEE}"/>
              </a:ext>
            </a:extLst>
          </p:cNvPr>
          <p:cNvSpPr/>
          <p:nvPr/>
        </p:nvSpPr>
        <p:spPr>
          <a:xfrm>
            <a:off x="6982786" y="5476805"/>
            <a:ext cx="3701397" cy="652377"/>
          </a:xfrm>
          <a:prstGeom prst="roundRect">
            <a:avLst/>
          </a:prstGeom>
          <a:solidFill>
            <a:schemeClr val="tx2">
              <a:lumMod val="9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圆角矩形 68">
            <a:extLst>
              <a:ext uri="{FF2B5EF4-FFF2-40B4-BE49-F238E27FC236}">
                <a16:creationId xmlns:a16="http://schemas.microsoft.com/office/drawing/2014/main" id="{5EE42F25-F1D4-FC8D-4214-5C4DD5EAD481}"/>
              </a:ext>
            </a:extLst>
          </p:cNvPr>
          <p:cNvSpPr/>
          <p:nvPr/>
        </p:nvSpPr>
        <p:spPr>
          <a:xfrm>
            <a:off x="6995668" y="4737528"/>
            <a:ext cx="3701397" cy="649435"/>
          </a:xfrm>
          <a:prstGeom prst="roundRect">
            <a:avLst/>
          </a:prstGeom>
          <a:solidFill>
            <a:schemeClr val="tx2">
              <a:lumMod val="9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" name="圆角矩形 69">
            <a:extLst>
              <a:ext uri="{FF2B5EF4-FFF2-40B4-BE49-F238E27FC236}">
                <a16:creationId xmlns:a16="http://schemas.microsoft.com/office/drawing/2014/main" id="{FDE97128-5F1F-715C-2C12-10FC009DAD42}"/>
              </a:ext>
            </a:extLst>
          </p:cNvPr>
          <p:cNvSpPr/>
          <p:nvPr/>
        </p:nvSpPr>
        <p:spPr>
          <a:xfrm>
            <a:off x="6973364" y="4168352"/>
            <a:ext cx="3701397" cy="421182"/>
          </a:xfrm>
          <a:prstGeom prst="roundRect">
            <a:avLst/>
          </a:prstGeom>
          <a:solidFill>
            <a:schemeClr val="tx2">
              <a:lumMod val="9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文本框 15">
            <a:extLst>
              <a:ext uri="{FF2B5EF4-FFF2-40B4-BE49-F238E27FC236}">
                <a16:creationId xmlns:a16="http://schemas.microsoft.com/office/drawing/2014/main" id="{239EC62D-DA1A-F78A-263E-EFB278CE398C}"/>
              </a:ext>
            </a:extLst>
          </p:cNvPr>
          <p:cNvSpPr txBox="1"/>
          <p:nvPr/>
        </p:nvSpPr>
        <p:spPr>
          <a:xfrm>
            <a:off x="7022547" y="4208447"/>
            <a:ext cx="3574273" cy="2792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lvl="0" indent="-171450">
              <a:buFont typeface="Wingdings" panose="05000000000000000000" pitchFamily="2" charset="2"/>
              <a:buChar char="Ø"/>
              <a:defRPr/>
            </a:pPr>
            <a:r>
              <a:rPr lang="ru-RU" sz="1100" dirty="0"/>
              <a:t>Надёжный алгоритм сопоставления изображений, работает даже без табличек и с перекрытыми фасадами</a:t>
            </a:r>
            <a:endParaRPr kumimoji="1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3" name="矩形 16">
            <a:extLst>
              <a:ext uri="{FF2B5EF4-FFF2-40B4-BE49-F238E27FC236}">
                <a16:creationId xmlns:a16="http://schemas.microsoft.com/office/drawing/2014/main" id="{9D5FC380-493E-8D96-8FBE-15934411ADB4}"/>
              </a:ext>
            </a:extLst>
          </p:cNvPr>
          <p:cNvSpPr/>
          <p:nvPr/>
        </p:nvSpPr>
        <p:spPr>
          <a:xfrm>
            <a:off x="6172887" y="4717367"/>
            <a:ext cx="707389" cy="6494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1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文本框 17">
            <a:extLst>
              <a:ext uri="{FF2B5EF4-FFF2-40B4-BE49-F238E27FC236}">
                <a16:creationId xmlns:a16="http://schemas.microsoft.com/office/drawing/2014/main" id="{2B2DCBD8-E767-0D09-F438-3EE2F69C7ADE}"/>
              </a:ext>
            </a:extLst>
          </p:cNvPr>
          <p:cNvSpPr txBox="1"/>
          <p:nvPr/>
        </p:nvSpPr>
        <p:spPr>
          <a:xfrm>
            <a:off x="7056531" y="4807914"/>
            <a:ext cx="3533352" cy="45196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ru-RU" sz="1100" dirty="0"/>
              <a:t>Высокая точность SKU даже на наклонных полках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ru-RU" sz="1100" dirty="0"/>
              <a:t>Быстрое обновление новых товаров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ru-RU" sz="1100" dirty="0"/>
              <a:t>Расчёт выкладки до уровня SKU и изображений</a:t>
            </a:r>
          </a:p>
        </p:txBody>
      </p:sp>
      <p:sp>
        <p:nvSpPr>
          <p:cNvPr id="65" name="文本框 18">
            <a:extLst>
              <a:ext uri="{FF2B5EF4-FFF2-40B4-BE49-F238E27FC236}">
                <a16:creationId xmlns:a16="http://schemas.microsoft.com/office/drawing/2014/main" id="{46E05B50-66C6-B62F-0A74-B8C8D3116110}"/>
              </a:ext>
            </a:extLst>
          </p:cNvPr>
          <p:cNvSpPr txBox="1"/>
          <p:nvPr/>
        </p:nvSpPr>
        <p:spPr>
          <a:xfrm>
            <a:off x="7038783" y="5548897"/>
            <a:ext cx="3632379" cy="3108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ru-RU" sz="1100" dirty="0"/>
              <a:t>Распознавание повторной выкладки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ru-RU" sz="1100" dirty="0" err="1"/>
              <a:t>Межмагазинная</a:t>
            </a:r>
            <a:r>
              <a:rPr lang="ru-RU" sz="1100" dirty="0"/>
              <a:t> и внутренняя проверка дубликатов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ru-RU" sz="1100" dirty="0"/>
              <a:t>Лучше работает в т.ч. при съёмке в темноте</a:t>
            </a:r>
          </a:p>
        </p:txBody>
      </p:sp>
      <p:sp>
        <p:nvSpPr>
          <p:cNvPr id="66" name="矩形 19">
            <a:extLst>
              <a:ext uri="{FF2B5EF4-FFF2-40B4-BE49-F238E27FC236}">
                <a16:creationId xmlns:a16="http://schemas.microsoft.com/office/drawing/2014/main" id="{0FB547B0-0646-FF33-8BD4-03C639E71A4B}"/>
              </a:ext>
            </a:extLst>
          </p:cNvPr>
          <p:cNvSpPr/>
          <p:nvPr/>
        </p:nvSpPr>
        <p:spPr>
          <a:xfrm>
            <a:off x="6156603" y="5584730"/>
            <a:ext cx="707390" cy="4625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1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7" name="组合 20">
            <a:extLst>
              <a:ext uri="{FF2B5EF4-FFF2-40B4-BE49-F238E27FC236}">
                <a16:creationId xmlns:a16="http://schemas.microsoft.com/office/drawing/2014/main" id="{4609EDB5-90DF-DB09-51F9-6759C230E953}"/>
              </a:ext>
            </a:extLst>
          </p:cNvPr>
          <p:cNvGrpSpPr/>
          <p:nvPr/>
        </p:nvGrpSpPr>
        <p:grpSpPr>
          <a:xfrm>
            <a:off x="6134009" y="4161162"/>
            <a:ext cx="804053" cy="414041"/>
            <a:chOff x="6401171" y="4449887"/>
            <a:chExt cx="478691" cy="404164"/>
          </a:xfrm>
        </p:grpSpPr>
        <p:sp>
          <p:nvSpPr>
            <p:cNvPr id="68" name="矩形 21">
              <a:extLst>
                <a:ext uri="{FF2B5EF4-FFF2-40B4-BE49-F238E27FC236}">
                  <a16:creationId xmlns:a16="http://schemas.microsoft.com/office/drawing/2014/main" id="{7E382B64-7D5F-539F-FCDC-A06186179C8C}"/>
                </a:ext>
              </a:extLst>
            </p:cNvPr>
            <p:cNvSpPr/>
            <p:nvPr/>
          </p:nvSpPr>
          <p:spPr>
            <a:xfrm>
              <a:off x="6433889" y="4449887"/>
              <a:ext cx="411571" cy="40416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9" name="矩形 22">
              <a:extLst>
                <a:ext uri="{FF2B5EF4-FFF2-40B4-BE49-F238E27FC236}">
                  <a16:creationId xmlns:a16="http://schemas.microsoft.com/office/drawing/2014/main" id="{56D4B837-7DF1-55FB-4234-B57EDA24F1D4}"/>
                </a:ext>
              </a:extLst>
            </p:cNvPr>
            <p:cNvSpPr/>
            <p:nvPr/>
          </p:nvSpPr>
          <p:spPr>
            <a:xfrm>
              <a:off x="6401171" y="4485233"/>
              <a:ext cx="478691" cy="25343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Store </a:t>
              </a:r>
              <a:endParaRPr kumimoji="0" lang="ru-RU" sz="9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sign-in</a:t>
              </a:r>
            </a:p>
          </p:txBody>
        </p:sp>
      </p:grpSp>
      <p:sp>
        <p:nvSpPr>
          <p:cNvPr id="70" name="矩形 23">
            <a:extLst>
              <a:ext uri="{FF2B5EF4-FFF2-40B4-BE49-F238E27FC236}">
                <a16:creationId xmlns:a16="http://schemas.microsoft.com/office/drawing/2014/main" id="{2D8C120D-10BB-4C78-0D45-E0A9033A52F3}"/>
              </a:ext>
            </a:extLst>
          </p:cNvPr>
          <p:cNvSpPr/>
          <p:nvPr/>
        </p:nvSpPr>
        <p:spPr>
          <a:xfrm>
            <a:off x="6105152" y="4854702"/>
            <a:ext cx="868212" cy="2837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Display stocktaking</a:t>
            </a:r>
          </a:p>
        </p:txBody>
      </p:sp>
      <p:sp>
        <p:nvSpPr>
          <p:cNvPr id="71" name="矩形 24">
            <a:extLst>
              <a:ext uri="{FF2B5EF4-FFF2-40B4-BE49-F238E27FC236}">
                <a16:creationId xmlns:a16="http://schemas.microsoft.com/office/drawing/2014/main" id="{797A962B-E320-54B7-4B3D-3BE00D318EDA}"/>
              </a:ext>
            </a:extLst>
          </p:cNvPr>
          <p:cNvSpPr/>
          <p:nvPr/>
        </p:nvSpPr>
        <p:spPr>
          <a:xfrm>
            <a:off x="6140907" y="5647464"/>
            <a:ext cx="751953" cy="34338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Fraud detection</a:t>
            </a:r>
          </a:p>
        </p:txBody>
      </p:sp>
      <p:sp>
        <p:nvSpPr>
          <p:cNvPr id="73" name="文本框 21">
            <a:extLst>
              <a:ext uri="{FF2B5EF4-FFF2-40B4-BE49-F238E27FC236}">
                <a16:creationId xmlns:a16="http://schemas.microsoft.com/office/drawing/2014/main" id="{8D5553F1-DFEE-693D-1DAB-676A3BFF5E0F}"/>
              </a:ext>
            </a:extLst>
          </p:cNvPr>
          <p:cNvSpPr txBox="1"/>
          <p:nvPr/>
        </p:nvSpPr>
        <p:spPr>
          <a:xfrm>
            <a:off x="7602445" y="3853298"/>
            <a:ext cx="1647376" cy="509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ru-RU" sz="1050" b="1" dirty="0">
                <a:solidFill>
                  <a:srgbClr val="C00000"/>
                </a:solidFill>
              </a:rPr>
              <a:t>Преимущества</a:t>
            </a:r>
            <a:r>
              <a:rPr lang="en-US" sz="1050" b="1" dirty="0">
                <a:solidFill>
                  <a:srgbClr val="C00000"/>
                </a:solidFill>
              </a:rPr>
              <a:t>:</a:t>
            </a:r>
            <a:endParaRPr lang="ru-RU" sz="105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02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10.xml><?xml version="1.0" encoding="utf-8"?>
<a:theme xmlns:a="http://schemas.openxmlformats.org/drawingml/2006/main" name="1_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11.xml><?xml version="1.0" encoding="utf-8"?>
<a:theme xmlns:a="http://schemas.openxmlformats.org/drawingml/2006/main" name="1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12.xml><?xml version="1.0" encoding="utf-8"?>
<a:theme xmlns:a="http://schemas.openxmlformats.org/drawingml/2006/main" name="2_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13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3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2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95000"/>
          </a:schemeClr>
        </a:solidFill>
      </a:spPr>
      <a:bodyPr wrap="square" rtlCol="0" anchor="ctr">
        <a:noAutofit/>
      </a:bodyPr>
      <a:lstStyle>
        <a:defPPr algn="ctr">
          <a:defRPr sz="1200" i="1" dirty="0">
            <a:latin typeface="Arial" pitchFamily="34" charset="-122"/>
            <a:ea typeface="微软雅黑" panose="020B0503020204020204" pitchFamily="34" charset="-122"/>
          </a:defRPr>
        </a:defPPr>
      </a:lstStyle>
    </a:spDef>
    <a:lnDef>
      <a:spPr>
        <a:ln w="12700">
          <a:solidFill>
            <a:srgbClr val="C7000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Arial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6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5" id="{A09E1881-98F4-47DF-8AAA-E204308B897F}" vid="{56BD7D05-97B1-4256-9913-FF8506EB8212}"/>
    </a:ext>
  </a:extLst>
</a:theme>
</file>

<file path=ppt/theme/theme8.xml><?xml version="1.0" encoding="utf-8"?>
<a:theme xmlns:a="http://schemas.openxmlformats.org/drawingml/2006/main" name="6_Office 主题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6BAB"/>
      </a:accent1>
      <a:accent2>
        <a:srgbClr val="2E9273"/>
      </a:accent2>
      <a:accent3>
        <a:srgbClr val="83AC3F"/>
      </a:accent3>
      <a:accent4>
        <a:srgbClr val="EE852A"/>
      </a:accent4>
      <a:accent5>
        <a:srgbClr val="B02521"/>
      </a:accent5>
      <a:accent6>
        <a:srgbClr val="9069A1"/>
      </a:accent6>
      <a:hlink>
        <a:srgbClr val="226BAB"/>
      </a:hlink>
      <a:folHlink>
        <a:srgbClr val="BFBFBF"/>
      </a:folHlink>
    </a:clrScheme>
    <a:fontScheme name="teazv0od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91398" tIns="45699" rIns="91398" bIns="45699">
        <a:spAutoFit/>
      </a:bodyPr>
      <a:lstStyle>
        <a:defPPr marL="271780" indent="-271780">
          <a:lnSpc>
            <a:spcPts val="1900"/>
          </a:lnSpc>
          <a:buSzPct val="100000"/>
          <a:buFont typeface="+mj-ea"/>
          <a:buAutoNum type="circleNumDbPlain"/>
          <a:defRPr sz="1200" dirty="0" smtClean="0">
            <a:cs typeface="+mn-ea"/>
            <a:sym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Arial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8029</TotalTime>
  <Words>1577</Words>
  <Application>Microsoft Office PowerPoint</Application>
  <PresentationFormat>Произвольный</PresentationFormat>
  <Paragraphs>238</Paragraphs>
  <Slides>12</Slides>
  <Notes>2</Notes>
  <HiddenSlides>0</HiddenSlides>
  <MMClips>2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14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33" baseType="lpstr">
      <vt:lpstr>Microsoft YaHei</vt:lpstr>
      <vt:lpstr>Microsoft YaHei</vt:lpstr>
      <vt:lpstr>Arial</vt:lpstr>
      <vt:lpstr>Arial Narrow</vt:lpstr>
      <vt:lpstr>Calibri</vt:lpstr>
      <vt:lpstr>Wingdings</vt:lpstr>
      <vt:lpstr>封面页_图片版 </vt:lpstr>
      <vt:lpstr>目录页</vt:lpstr>
      <vt:lpstr>章节页</vt:lpstr>
      <vt:lpstr>结束页</vt:lpstr>
      <vt:lpstr>24_Chart page</vt:lpstr>
      <vt:lpstr>4_Chart page</vt:lpstr>
      <vt:lpstr>1_自定义设计方案</vt:lpstr>
      <vt:lpstr>6_Office 主题</vt:lpstr>
      <vt:lpstr>1_封面页_图片版 </vt:lpstr>
      <vt:lpstr>1_目录页</vt:lpstr>
      <vt:lpstr>1_章节页</vt:lpstr>
      <vt:lpstr>2_目录页</vt:lpstr>
      <vt:lpstr>2_章节页</vt:lpstr>
      <vt:lpstr>3_章节页</vt:lpstr>
      <vt:lpstr>think-cell Slide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Chenfei(EI)</dc:creator>
  <cp:lastModifiedBy>Anida Mitalipova</cp:lastModifiedBy>
  <cp:revision>277</cp:revision>
  <dcterms:created xsi:type="dcterms:W3CDTF">2020-08-28T08:44:19Z</dcterms:created>
  <dcterms:modified xsi:type="dcterms:W3CDTF">2025-08-07T06:00:26Z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(3)8c0k6u5Ad23siO3SJV+6GiUGkorUg1/9AJAXVJgGJ/SLRGYH/Yy+irMOapTjK/u2O2axmpcG
X9NN71OoMtBGhElwYtwTtEQzVA9NfLQCQiCvOc/kYI/LRiB9srIMdYTWntdqkdEEAwu/RdGN
XR4Y72esJQUB2/X3w4HoF4wmSiDOChUZgkqWCTVfXBnjiOdKVvAT0U1wB+6YfZdDjdb22q/w
Nz3sPKAav3VM/MmHw7</vt:lpwstr>
  </property>
  <property fmtid="{D5CDD505-2E9C-101B-9397-08002B2CF9AE}" pid="3" name="_2015_ms_pID_7253431">
    <vt:lpwstr>7ZpNb5ARRlzK0o8lOqufsD8SFaZQ/MROf/XtC5wXtMUKsFnrpjl4/U
98DDtHivIU6L+Rc3gkvRLHwcOpQ+J6U405sm4PC4jRAPLd/TYoBehSDUBxp0DFr+vduAj8ZW
Clv447wc32TyF3W4LykqNMn9i4d+8oVJj5WpEO8DXyjtP61PH22g4XjKgCcmkwvnh0cL/vvn
79cdy+4yfbJObXYy2RNC1Ct9mJGuSn4TRf/m</vt:lpwstr>
  </property>
  <property fmtid="{D5CDD505-2E9C-101B-9397-08002B2CF9AE}" pid="4" name="_2015_ms_pID_7253432">
    <vt:lpwstr>Ggv11JG0IX9yAqfEReuPav8=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1751001548</vt:lpwstr>
  </property>
</Properties>
</file>